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notesSlides/notesSlide16.xml" ContentType="application/vnd.openxmlformats-officedocument.presentationml.notesSlide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ppt/notesSlides/notesSlide19.xml" ContentType="application/vnd.openxmlformats-officedocument.presentationml.notesSlide+xml"/>
  <Override PartName="/ppt/tags/tag23.xml" ContentType="application/vnd.openxmlformats-officedocument.presentationml.tags+xml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  <Override PartName="/ppt/notesSlides/notesSlide22.xml" ContentType="application/vnd.openxmlformats-officedocument.presentationml.notesSlide+xml"/>
  <Override PartName="/ppt/tags/tag26.xml" ContentType="application/vnd.openxmlformats-officedocument.presentationml.tags+xml"/>
  <Override PartName="/ppt/notesSlides/notesSlide2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4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5.xml" ContentType="application/vnd.openxmlformats-officedocument.presentationml.notesSlide+xml"/>
  <Override PartName="/ppt/tags/tag31.xml" ContentType="application/vnd.openxmlformats-officedocument.presentationml.tags+xml"/>
  <Override PartName="/ppt/notesSlides/notesSlide26.xml" ContentType="application/vnd.openxmlformats-officedocument.presentationml.notesSlide+xml"/>
  <Override PartName="/ppt/tags/tag32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9.xml" ContentType="application/vnd.openxmlformats-officedocument.presentationml.notesSlide+xml"/>
  <Override PartName="/ppt/tags/tag37.xml" ContentType="application/vnd.openxmlformats-officedocument.presentationml.tags+xml"/>
  <Override PartName="/ppt/notesSlides/notesSlide30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31.xml" ContentType="application/vnd.openxmlformats-officedocument.presentationml.notesSlide+xml"/>
  <Override PartName="/ppt/tags/tag41.xml" ContentType="application/vnd.openxmlformats-officedocument.presentationml.tags+xml"/>
  <Override PartName="/ppt/notesSlides/notesSlide32.xml" ContentType="application/vnd.openxmlformats-officedocument.presentationml.notesSlide+xml"/>
  <Override PartName="/ppt/tags/tag42.xml" ContentType="application/vnd.openxmlformats-officedocument.presentationml.tags+xml"/>
  <Override PartName="/ppt/notesSlides/notesSlide33.xml" ContentType="application/vnd.openxmlformats-officedocument.presentationml.notesSlide+xml"/>
  <Override PartName="/ppt/tags/tag43.xml" ContentType="application/vnd.openxmlformats-officedocument.presentationml.tags+xml"/>
  <Override PartName="/ppt/notesSlides/notesSlide34.xml" ContentType="application/vnd.openxmlformats-officedocument.presentationml.notesSlide+xml"/>
  <Override PartName="/ppt/tags/tag44.xml" ContentType="application/vnd.openxmlformats-officedocument.presentationml.tags+xml"/>
  <Override PartName="/ppt/notesSlides/notesSlide35.xml" ContentType="application/vnd.openxmlformats-officedocument.presentationml.notesSlide+xml"/>
  <Override PartName="/ppt/tags/tag45.xml" ContentType="application/vnd.openxmlformats-officedocument.presentationml.tag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3"/>
  </p:notesMasterIdLst>
  <p:handoutMasterIdLst>
    <p:handoutMasterId r:id="rId54"/>
  </p:handoutMasterIdLst>
  <p:sldIdLst>
    <p:sldId id="1043" r:id="rId2"/>
    <p:sldId id="972" r:id="rId3"/>
    <p:sldId id="769" r:id="rId4"/>
    <p:sldId id="865" r:id="rId5"/>
    <p:sldId id="1060" r:id="rId6"/>
    <p:sldId id="1061" r:id="rId7"/>
    <p:sldId id="1062" r:id="rId8"/>
    <p:sldId id="1048" r:id="rId9"/>
    <p:sldId id="1044" r:id="rId10"/>
    <p:sldId id="1056" r:id="rId11"/>
    <p:sldId id="1059" r:id="rId12"/>
    <p:sldId id="1063" r:id="rId13"/>
    <p:sldId id="1050" r:id="rId14"/>
    <p:sldId id="1058" r:id="rId15"/>
    <p:sldId id="772" r:id="rId16"/>
    <p:sldId id="912" r:id="rId17"/>
    <p:sldId id="1064" r:id="rId18"/>
    <p:sldId id="1068" r:id="rId19"/>
    <p:sldId id="1051" r:id="rId20"/>
    <p:sldId id="1001" r:id="rId21"/>
    <p:sldId id="1053" r:id="rId22"/>
    <p:sldId id="1054" r:id="rId23"/>
    <p:sldId id="1052" r:id="rId24"/>
    <p:sldId id="914" r:id="rId25"/>
    <p:sldId id="915" r:id="rId26"/>
    <p:sldId id="1002" r:id="rId27"/>
    <p:sldId id="916" r:id="rId28"/>
    <p:sldId id="917" r:id="rId29"/>
    <p:sldId id="1085" r:id="rId30"/>
    <p:sldId id="919" r:id="rId31"/>
    <p:sldId id="1084" r:id="rId32"/>
    <p:sldId id="1069" r:id="rId33"/>
    <p:sldId id="1079" r:id="rId34"/>
    <p:sldId id="1086" r:id="rId35"/>
    <p:sldId id="1087" r:id="rId36"/>
    <p:sldId id="1077" r:id="rId37"/>
    <p:sldId id="1088" r:id="rId38"/>
    <p:sldId id="1089" r:id="rId39"/>
    <p:sldId id="1076" r:id="rId40"/>
    <p:sldId id="1083" r:id="rId41"/>
    <p:sldId id="1071" r:id="rId42"/>
    <p:sldId id="1074" r:id="rId43"/>
    <p:sldId id="1080" r:id="rId44"/>
    <p:sldId id="1070" r:id="rId45"/>
    <p:sldId id="1081" r:id="rId46"/>
    <p:sldId id="1075" r:id="rId47"/>
    <p:sldId id="1072" r:id="rId48"/>
    <p:sldId id="1046" r:id="rId49"/>
    <p:sldId id="1045" r:id="rId50"/>
    <p:sldId id="920" r:id="rId51"/>
    <p:sldId id="1078" r:id="rId52"/>
  </p:sldIdLst>
  <p:sldSz cx="9144000" cy="6858000" type="screen4x3"/>
  <p:notesSz cx="6858000" cy="9144000"/>
  <p:custDataLst>
    <p:tags r:id="rId5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b="1" i="1" kern="1200">
        <a:solidFill>
          <a:schemeClr val="tx1"/>
        </a:solidFill>
        <a:latin typeface="Baby Kruffy" pitchFamily="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b="1" i="1" kern="1200">
        <a:solidFill>
          <a:schemeClr val="tx1"/>
        </a:solidFill>
        <a:latin typeface="Baby Kruffy" pitchFamily="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b="1" i="1" kern="1200">
        <a:solidFill>
          <a:schemeClr val="tx1"/>
        </a:solidFill>
        <a:latin typeface="Baby Kruffy" pitchFamily="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b="1" i="1" kern="1200">
        <a:solidFill>
          <a:schemeClr val="tx1"/>
        </a:solidFill>
        <a:latin typeface="Baby Kruffy" pitchFamily="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b="1" i="1" kern="1200">
        <a:solidFill>
          <a:schemeClr val="tx1"/>
        </a:solidFill>
        <a:latin typeface="Baby Kruffy" pitchFamily="2" charset="0"/>
        <a:ea typeface="+mn-ea"/>
        <a:cs typeface="+mn-cs"/>
      </a:defRPr>
    </a:lvl5pPr>
    <a:lvl6pPr marL="2286000" algn="l" defTabSz="914400" rtl="0" eaLnBrk="1" latinLnBrk="0" hangingPunct="1">
      <a:defRPr sz="3200" b="1" i="1" kern="1200">
        <a:solidFill>
          <a:schemeClr val="tx1"/>
        </a:solidFill>
        <a:latin typeface="Baby Kruffy" pitchFamily="2" charset="0"/>
        <a:ea typeface="+mn-ea"/>
        <a:cs typeface="+mn-cs"/>
      </a:defRPr>
    </a:lvl6pPr>
    <a:lvl7pPr marL="2743200" algn="l" defTabSz="914400" rtl="0" eaLnBrk="1" latinLnBrk="0" hangingPunct="1">
      <a:defRPr sz="3200" b="1" i="1" kern="1200">
        <a:solidFill>
          <a:schemeClr val="tx1"/>
        </a:solidFill>
        <a:latin typeface="Baby Kruffy" pitchFamily="2" charset="0"/>
        <a:ea typeface="+mn-ea"/>
        <a:cs typeface="+mn-cs"/>
      </a:defRPr>
    </a:lvl7pPr>
    <a:lvl8pPr marL="3200400" algn="l" defTabSz="914400" rtl="0" eaLnBrk="1" latinLnBrk="0" hangingPunct="1">
      <a:defRPr sz="3200" b="1" i="1" kern="1200">
        <a:solidFill>
          <a:schemeClr val="tx1"/>
        </a:solidFill>
        <a:latin typeface="Baby Kruffy" pitchFamily="2" charset="0"/>
        <a:ea typeface="+mn-ea"/>
        <a:cs typeface="+mn-cs"/>
      </a:defRPr>
    </a:lvl8pPr>
    <a:lvl9pPr marL="3657600" algn="l" defTabSz="914400" rtl="0" eaLnBrk="1" latinLnBrk="0" hangingPunct="1">
      <a:defRPr sz="3200" b="1" i="1" kern="1200">
        <a:solidFill>
          <a:schemeClr val="tx1"/>
        </a:solidFill>
        <a:latin typeface="Baby Kruffy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CC00"/>
    <a:srgbClr val="CCFF99"/>
    <a:srgbClr val="660066"/>
    <a:srgbClr val="6666FF"/>
    <a:srgbClr val="FFFFFF"/>
    <a:srgbClr val="996633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4" autoAdjust="0"/>
    <p:restoredTop sz="73913" autoAdjust="0"/>
  </p:normalViewPr>
  <p:slideViewPr>
    <p:cSldViewPr>
      <p:cViewPr varScale="1">
        <p:scale>
          <a:sx n="80" d="100"/>
          <a:sy n="80" d="100"/>
        </p:scale>
        <p:origin x="226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62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 i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00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 i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00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 i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/>
              <a:t>1.#</a:t>
            </a:r>
          </a:p>
        </p:txBody>
      </p:sp>
      <p:sp>
        <p:nvSpPr>
          <p:cNvPr id="900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i="0">
                <a:latin typeface="Times New Roman" pitchFamily="18" charset="0"/>
              </a:defRPr>
            </a:lvl1pPr>
          </a:lstStyle>
          <a:p>
            <a:pPr>
              <a:defRPr/>
            </a:pPr>
            <a:fld id="{1F1DD836-D912-42D9-BCFC-21643456E5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543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 i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785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 i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39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85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785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 i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/>
              <a:t>1.#</a:t>
            </a:r>
          </a:p>
        </p:txBody>
      </p:sp>
      <p:sp>
        <p:nvSpPr>
          <p:cNvPr id="8785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i="0">
                <a:latin typeface="Times New Roman" pitchFamily="18" charset="0"/>
              </a:defRPr>
            </a:lvl1pPr>
          </a:lstStyle>
          <a:p>
            <a:pPr>
              <a:defRPr/>
            </a:pPr>
            <a:fld id="{80C3F72F-9251-4CE6-B717-A15B6B5906D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99388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eaLnBrk="1" hangingPunct="1">
              <a:defRPr/>
            </a:pPr>
            <a:fld id="{C2DE523C-2F28-41D1-8103-C0C6193D0608}" type="slidenum">
              <a:rPr lang="en-US" sz="1200" b="0" i="0" smtClean="0">
                <a:latin typeface="Times New Roman" pitchFamily="18" charset="0"/>
              </a:rPr>
              <a:pPr eaLnBrk="1" hangingPunct="1">
                <a:defRPr/>
              </a:pPr>
              <a:t>1</a:t>
            </a:fld>
            <a:endParaRPr lang="en-US" sz="1200" b="0" i="0" dirty="0">
              <a:latin typeface="Times New Roman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42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b="0" i="0" dirty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17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b="0" i="0" dirty="0">
                <a:latin typeface="Times New Roman" pitchFamily="18" charset="0"/>
              </a:rPr>
              <a:t>1.#</a:t>
            </a: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23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b="0" i="0" dirty="0">
                <a:latin typeface="Times New Roman" pitchFamily="18" charset="0"/>
              </a:rPr>
              <a:t>1.#</a:t>
            </a:r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402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b="0" i="0" dirty="0">
                <a:latin typeface="Times New Roman" pitchFamily="18" charset="0"/>
              </a:rPr>
              <a:t>1.#</a:t>
            </a:r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51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b="0" i="0" dirty="0">
                <a:latin typeface="Times New Roman" pitchFamily="18" charset="0"/>
              </a:rPr>
              <a:t>1.#</a:t>
            </a: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191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eaLnBrk="1" hangingPunct="1">
              <a:defRPr/>
            </a:pPr>
            <a:fld id="{96382C68-CD1F-4E34-AF88-797C7CEDC329}" type="slidenum">
              <a:rPr lang="en-US" sz="1200" b="0" i="0" smtClean="0">
                <a:latin typeface="Times New Roman" pitchFamily="18" charset="0"/>
              </a:rPr>
              <a:pPr eaLnBrk="1" hangingPunct="1">
                <a:defRPr/>
              </a:pPr>
              <a:t>20</a:t>
            </a:fld>
            <a:endParaRPr lang="en-US" sz="1200" b="0" i="0" dirty="0">
              <a:latin typeface="Times New Roman" pitchFamily="18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645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eaLnBrk="1" hangingPunct="1">
              <a:defRPr/>
            </a:pPr>
            <a:fld id="{96382C68-CD1F-4E34-AF88-797C7CEDC329}" type="slidenum">
              <a:rPr lang="en-US" sz="1200" b="0" i="0" smtClean="0">
                <a:latin typeface="Times New Roman" pitchFamily="18" charset="0"/>
              </a:rPr>
              <a:pPr eaLnBrk="1" hangingPunct="1">
                <a:defRPr/>
              </a:pPr>
              <a:t>21</a:t>
            </a:fld>
            <a:endParaRPr lang="en-US" sz="1200" b="0" i="0" dirty="0">
              <a:latin typeface="Times New Roman" pitchFamily="18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818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eaLnBrk="1" hangingPunct="1">
              <a:defRPr/>
            </a:pPr>
            <a:fld id="{96382C68-CD1F-4E34-AF88-797C7CEDC329}" type="slidenum">
              <a:rPr lang="en-US" sz="1200" b="0" i="0" smtClean="0">
                <a:latin typeface="Times New Roman" pitchFamily="18" charset="0"/>
              </a:rPr>
              <a:pPr eaLnBrk="1" hangingPunct="1">
                <a:defRPr/>
              </a:pPr>
              <a:t>22</a:t>
            </a:fld>
            <a:endParaRPr lang="en-US" sz="1200" b="0" i="0" dirty="0">
              <a:latin typeface="Times New Roman" pitchFamily="18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508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b="0" i="0" dirty="0">
                <a:latin typeface="Times New Roman" pitchFamily="18" charset="0"/>
              </a:rPr>
              <a:t>1.#</a:t>
            </a: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45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b="0" i="0" dirty="0">
                <a:latin typeface="Times New Roman" pitchFamily="18" charset="0"/>
              </a:rPr>
              <a:t>1.#</a:t>
            </a:r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323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b="0" i="0" dirty="0">
                <a:latin typeface="Times New Roman" pitchFamily="18" charset="0"/>
              </a:rPr>
              <a:t>1.#</a:t>
            </a: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23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b="0" i="0" dirty="0">
                <a:latin typeface="Times New Roman" pitchFamily="18" charset="0"/>
              </a:rPr>
              <a:t>1.#</a:t>
            </a:r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24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eaLnBrk="1" hangingPunct="1">
              <a:defRPr/>
            </a:pPr>
            <a:fld id="{96382C68-CD1F-4E34-AF88-797C7CEDC329}" type="slidenum">
              <a:rPr lang="en-US" sz="1200" b="0" i="0" smtClean="0">
                <a:latin typeface="Times New Roman" pitchFamily="18" charset="0"/>
              </a:rPr>
              <a:pPr eaLnBrk="1" hangingPunct="1">
                <a:defRPr/>
              </a:pPr>
              <a:t>26</a:t>
            </a:fld>
            <a:endParaRPr lang="en-US" sz="1200" b="0" i="0" dirty="0">
              <a:latin typeface="Times New Roman" pitchFamily="18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197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b="0" i="0" dirty="0">
                <a:latin typeface="Times New Roman" pitchFamily="18" charset="0"/>
              </a:rPr>
              <a:t>1.#</a:t>
            </a:r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959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b="0" i="0" dirty="0">
                <a:latin typeface="Times New Roman" pitchFamily="18" charset="0"/>
              </a:rPr>
              <a:t>1.#</a:t>
            </a:r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945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b="0" i="0" dirty="0">
                <a:latin typeface="Times New Roman" pitchFamily="18" charset="0"/>
              </a:rPr>
              <a:t>1.#</a:t>
            </a: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75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1.#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C3F72F-9251-4CE6-B717-A15B6B5906D2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565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1.#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C3F72F-9251-4CE6-B717-A15B6B5906D2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245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1.#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C3F72F-9251-4CE6-B717-A15B6B5906D2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55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1.#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C3F72F-9251-4CE6-B717-A15B6B5906D2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3218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1.#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C3F72F-9251-4CE6-B717-A15B6B5906D2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58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b="0" i="0" dirty="0">
                <a:latin typeface="Times New Roman" pitchFamily="18" charset="0"/>
              </a:rPr>
              <a:t>1.#</a:t>
            </a: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532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1.#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C3F72F-9251-4CE6-B717-A15B6B5906D2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573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1.#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C3F72F-9251-4CE6-B717-A15B6B5906D2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8462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1.#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C3F72F-9251-4CE6-B717-A15B6B5906D2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84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b="0" i="0" dirty="0">
                <a:latin typeface="Times New Roman" pitchFamily="18" charset="0"/>
              </a:rPr>
              <a:t>1.#</a:t>
            </a: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11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b="0" i="0" dirty="0">
                <a:latin typeface="Times New Roman" pitchFamily="18" charset="0"/>
              </a:rPr>
              <a:t>1.#</a:t>
            </a: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1527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b="0" i="0" dirty="0">
                <a:latin typeface="Times New Roman" pitchFamily="18" charset="0"/>
              </a:rPr>
              <a:t>1.#</a:t>
            </a: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1394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1.#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C3F72F-9251-4CE6-B717-A15B6B5906D2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855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b="0" i="0" dirty="0">
                <a:latin typeface="Times New Roman" pitchFamily="18" charset="0"/>
              </a:rPr>
              <a:t>1.#</a:t>
            </a: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079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b="0" i="0" dirty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295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b="0" i="0" dirty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26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b="0" i="0" dirty="0">
                <a:solidFill>
                  <a:prstClr val="black"/>
                </a:solidFill>
                <a:latin typeface="Times New Roman" pitchFamily="18" charset="0"/>
              </a:rPr>
              <a:t>1.#</a:t>
            </a: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526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b="0" i="0" dirty="0">
                <a:latin typeface="Times New Roman" pitchFamily="18" charset="0"/>
              </a:rPr>
              <a:t>1.#</a:t>
            </a: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502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b="0" i="0" dirty="0">
                <a:latin typeface="Times New Roman" pitchFamily="18" charset="0"/>
              </a:rPr>
              <a:t>1.#</a:t>
            </a: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07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4" name="Text Box 17"/>
          <p:cNvSpPr txBox="1">
            <a:spLocks noChangeArrowheads="1"/>
          </p:cNvSpPr>
          <p:nvPr userDrawn="1"/>
        </p:nvSpPr>
        <p:spPr bwMode="auto">
          <a:xfrm>
            <a:off x="0" y="6553200"/>
            <a:ext cx="2209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1400" b="0" i="0" dirty="0">
                <a:latin typeface="McGrawHill-Italic" pitchFamily="2" charset="0"/>
              </a:rPr>
              <a:t>McGraw-Hill</a:t>
            </a:r>
            <a:endParaRPr lang="en-US" altLang="en-US" sz="2400" b="0" i="0" dirty="0">
              <a:latin typeface="Times New Roman" pitchFamily="18" charset="0"/>
            </a:endParaRPr>
          </a:p>
        </p:txBody>
      </p:sp>
      <p:sp>
        <p:nvSpPr>
          <p:cNvPr id="15" name="Text Box 18"/>
          <p:cNvSpPr txBox="1">
            <a:spLocks noChangeArrowheads="1"/>
          </p:cNvSpPr>
          <p:nvPr userDrawn="1"/>
        </p:nvSpPr>
        <p:spPr bwMode="auto">
          <a:xfrm>
            <a:off x="4572000" y="6553200"/>
            <a:ext cx="457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Char char="©"/>
              <a:defRPr/>
            </a:pPr>
            <a:r>
              <a:rPr lang="en-US" altLang="en-US" sz="1400" b="0" i="0" dirty="0">
                <a:latin typeface="McGrawHill-Italic" pitchFamily="2" charset="0"/>
              </a:rPr>
              <a:t>The McGraw-Hill Companies, Inc., 2000</a:t>
            </a:r>
            <a:endParaRPr lang="en-US" altLang="en-US" sz="2400" b="0" i="0" dirty="0">
              <a:latin typeface="Times New Roman" pitchFamily="18" charset="0"/>
            </a:endParaRPr>
          </a:p>
        </p:txBody>
      </p:sp>
      <p:sp>
        <p:nvSpPr>
          <p:cNvPr id="210956" name="Rectangle 1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1676400"/>
            <a:ext cx="7772400" cy="14620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Date Placeholder 1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b="0" i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1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 i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" name="Rectangle 1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 algn="r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fld id="{6EA30087-3CC1-48FB-A622-0A1A1E7D97A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45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1.</a:t>
            </a:r>
            <a:fld id="{5399BEAF-73CC-4D17-B5C9-603DC85D1D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923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1.</a:t>
            </a:r>
            <a:fld id="{85F99BD7-DD99-4C77-A0A7-B2CCEF1085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1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1.</a:t>
            </a:r>
            <a:fld id="{7EA88A85-1CFD-44F9-BD1F-42AE2389E4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042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1.</a:t>
            </a:r>
            <a:fld id="{77E37B05-395B-480B-A96F-E73AFD857B1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85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1.</a:t>
            </a:r>
            <a:fld id="{B903D81E-F5C3-4DB0-8136-CB73C264D8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954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1.</a:t>
            </a:r>
            <a:fld id="{3FF4D83F-D164-43C5-AEFD-2A2010670C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730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1.</a:t>
            </a:r>
            <a:fld id="{E9EFB1AA-C7D0-4BBD-9AC8-8E8D595983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6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1.</a:t>
            </a:r>
            <a:fld id="{04965BEB-C104-42D6-8E6E-918E6139B7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48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1.</a:t>
            </a:r>
            <a:fld id="{6461C185-32D6-488B-8E2D-923B1F7078B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4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1.</a:t>
            </a:r>
            <a:fld id="{DE35F75C-E419-4F82-96B2-82609060ABC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176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i="0">
                <a:latin typeface="Arial" charset="0"/>
              </a:defRPr>
            </a:lvl1pPr>
          </a:lstStyle>
          <a:p>
            <a:pPr>
              <a:defRPr/>
            </a:pPr>
            <a:r>
              <a:rPr lang="en-US" dirty="0"/>
              <a:t>1.</a:t>
            </a:r>
            <a:fld id="{79BF803B-DF15-4083-9D10-184C34C68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33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33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3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5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5" Type="http://schemas.openxmlformats.org/officeDocument/2006/relationships/image" Target="../media/image36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1714500" y="6604000"/>
            <a:ext cx="5656263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2833" tIns="51417" rIns="102833" bIns="51417">
            <a:spAutoFit/>
          </a:bodyPr>
          <a:lstStyle>
            <a:lvl1pPr defTabSz="10287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1pPr>
            <a:lvl2pPr marL="742950" indent="-285750" defTabSz="10287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2pPr>
            <a:lvl3pPr marL="1143000" indent="-228600" defTabSz="10287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3pPr>
            <a:lvl4pPr marL="1600200" indent="-228600" defTabSz="10287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4pPr>
            <a:lvl5pPr marL="2057400" indent="-228600" defTabSz="10287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000" b="0" dirty="0">
                <a:latin typeface="Arial" pitchFamily="34" charset="0"/>
              </a:rPr>
              <a:t>.</a:t>
            </a:r>
          </a:p>
        </p:txBody>
      </p:sp>
      <p:pic>
        <p:nvPicPr>
          <p:cNvPr id="3076" name="Picture 3" descr="branding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Text Box 4"/>
          <p:cNvSpPr txBox="1">
            <a:spLocks noChangeArrowheads="1"/>
          </p:cNvSpPr>
          <p:nvPr/>
        </p:nvSpPr>
        <p:spPr bwMode="auto">
          <a:xfrm>
            <a:off x="187325" y="1524000"/>
            <a:ext cx="4156075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4800" dirty="0">
                <a:solidFill>
                  <a:srgbClr val="FF0000"/>
                </a:solidFill>
                <a:latin typeface="Times" pitchFamily="18" charset="0"/>
              </a:rPr>
              <a:t>Chapter 9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19600" y="762000"/>
            <a:ext cx="4470918" cy="5765132"/>
          </a:xfrm>
          <a:prstGeom prst="rect">
            <a:avLst/>
          </a:prstGeom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81000" y="2590800"/>
            <a:ext cx="37338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pPr algn="ctr" eaLnBrk="1" hangingPunct="1"/>
            <a:r>
              <a:rPr lang="en-US" sz="4800" dirty="0">
                <a:solidFill>
                  <a:srgbClr val="002060"/>
                </a:solidFill>
                <a:latin typeface="Times" pitchFamily="18" charset="0"/>
                <a:cs typeface="Arial" pitchFamily="34" charset="0"/>
              </a:rPr>
              <a:t>Introduction</a:t>
            </a:r>
          </a:p>
          <a:p>
            <a:pPr algn="ctr" eaLnBrk="1" hangingPunct="1"/>
            <a:r>
              <a:rPr lang="en-US" sz="4800" dirty="0">
                <a:solidFill>
                  <a:srgbClr val="002060"/>
                </a:solidFill>
                <a:latin typeface="Times" pitchFamily="18" charset="0"/>
                <a:cs typeface="Arial" pitchFamily="34" charset="0"/>
              </a:rPr>
              <a:t>To </a:t>
            </a:r>
          </a:p>
          <a:p>
            <a:pPr algn="ctr" eaLnBrk="1" hangingPunct="1"/>
            <a:r>
              <a:rPr lang="en-US" sz="4800" dirty="0">
                <a:solidFill>
                  <a:srgbClr val="002060"/>
                </a:solidFill>
                <a:latin typeface="Times" pitchFamily="18" charset="0"/>
                <a:cs typeface="Arial" pitchFamily="34" charset="0"/>
              </a:rPr>
              <a:t>Data-Link</a:t>
            </a:r>
          </a:p>
          <a:p>
            <a:pPr algn="ctr" eaLnBrk="1" hangingPunct="1"/>
            <a:r>
              <a:rPr lang="en-US" sz="4800" dirty="0">
                <a:solidFill>
                  <a:srgbClr val="002060"/>
                </a:solidFill>
                <a:latin typeface="Times" pitchFamily="18" charset="0"/>
                <a:cs typeface="Arial" pitchFamily="34" charset="0"/>
              </a:rPr>
              <a:t>Layer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1720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403459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403460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403461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403462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403463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403464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403465" name="Text Box 9"/>
          <p:cNvSpPr txBox="1">
            <a:spLocks noChangeArrowheads="1"/>
          </p:cNvSpPr>
          <p:nvPr/>
        </p:nvSpPr>
        <p:spPr bwMode="auto">
          <a:xfrm>
            <a:off x="1371600" y="0"/>
            <a:ext cx="34772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新細明體" charset="-120"/>
                <a:cs typeface="Times New Roman" pitchFamily="18" charset="0"/>
              </a:rPr>
              <a:t>Data link layer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新細明體" charset="-120"/>
                <a:cs typeface="Times New Roman" pitchFamily="18" charset="0"/>
              </a:rPr>
              <a:t>services</a:t>
            </a:r>
          </a:p>
        </p:txBody>
      </p:sp>
      <p:sp>
        <p:nvSpPr>
          <p:cNvPr id="403468" name="Text Box 12"/>
          <p:cNvSpPr txBox="1">
            <a:spLocks noChangeArrowheads="1"/>
          </p:cNvSpPr>
          <p:nvPr/>
        </p:nvSpPr>
        <p:spPr bwMode="auto">
          <a:xfrm>
            <a:off x="768350" y="1262915"/>
            <a:ext cx="7772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TW" sz="2400" b="1" i="0" dirty="0">
                <a:latin typeface="+mn-lt"/>
                <a:ea typeface="新細明體" charset="-120"/>
                <a:cs typeface="Times New Roman" pitchFamily="18" charset="0"/>
              </a:rPr>
              <a:t>Responsible for carrying a packet from </a:t>
            </a:r>
            <a:r>
              <a:rPr lang="en-US" altLang="zh-TW" sz="2400" b="1" i="0" dirty="0">
                <a:solidFill>
                  <a:srgbClr val="0000CC"/>
                </a:solidFill>
                <a:latin typeface="+mn-lt"/>
                <a:ea typeface="新細明體" charset="-120"/>
                <a:cs typeface="Times New Roman" pitchFamily="18" charset="0"/>
              </a:rPr>
              <a:t>one hop </a:t>
            </a:r>
          </a:p>
          <a:p>
            <a:r>
              <a:rPr lang="en-US" altLang="zh-TW" sz="2400" b="1" i="0" dirty="0">
                <a:latin typeface="+mn-lt"/>
                <a:ea typeface="新細明體" charset="-120"/>
                <a:cs typeface="Times New Roman" pitchFamily="18" charset="0"/>
              </a:rPr>
              <a:t>(</a:t>
            </a:r>
            <a:r>
              <a:rPr lang="en-US" altLang="zh-TW" sz="2400" b="1" i="0" dirty="0">
                <a:solidFill>
                  <a:srgbClr val="FF0000"/>
                </a:solidFill>
                <a:latin typeface="+mn-lt"/>
                <a:ea typeface="新細明體" charset="-120"/>
                <a:cs typeface="Times New Roman" pitchFamily="18" charset="0"/>
              </a:rPr>
              <a:t>computer or router</a:t>
            </a:r>
            <a:r>
              <a:rPr lang="en-US" altLang="zh-TW" sz="2400" b="1" i="0" dirty="0">
                <a:latin typeface="+mn-lt"/>
                <a:ea typeface="新細明體" charset="-120"/>
                <a:cs typeface="Times New Roman" pitchFamily="18" charset="0"/>
              </a:rPr>
              <a:t>) to the next hop.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304800" y="2743200"/>
            <a:ext cx="8463634" cy="1682750"/>
            <a:chOff x="304800" y="2362200"/>
            <a:chExt cx="8463634" cy="1682750"/>
          </a:xfrm>
        </p:grpSpPr>
        <p:pic>
          <p:nvPicPr>
            <p:cNvPr id="403467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4800" y="2362200"/>
              <a:ext cx="8463634" cy="168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文字方塊 12"/>
            <p:cNvSpPr txBox="1"/>
            <p:nvPr/>
          </p:nvSpPr>
          <p:spPr>
            <a:xfrm>
              <a:off x="457200" y="3429000"/>
              <a:ext cx="1295400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2400" b="0" i="0" dirty="0">
                  <a:latin typeface="Times New Roman" pitchFamily="18" charset="0"/>
                  <a:cs typeface="Times New Roman" pitchFamily="18" charset="0"/>
                </a:rPr>
                <a:t>framing</a:t>
              </a:r>
              <a:endParaRPr lang="zh-TW" altLang="en-US" sz="2400" b="0" i="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新細明體" charset="-120"/>
                <a:cs typeface="Times New Roman" pitchFamily="18" charset="0"/>
              </a:rPr>
              <a:t>Data link layer </a:t>
            </a:r>
            <a:r>
              <a:rPr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新細明體" charset="-120"/>
                <a:cs typeface="Times New Roman" pitchFamily="18" charset="0"/>
              </a:rPr>
              <a:t>services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304800" y="1066800"/>
            <a:ext cx="8686800" cy="4525963"/>
          </a:xfrm>
        </p:spPr>
        <p:txBody>
          <a:bodyPr/>
          <a:lstStyle/>
          <a:p>
            <a:pPr marL="266700" indent="-266700">
              <a:buFont typeface="Wingdings" pitchFamily="2" charset="2"/>
              <a:buChar char="l"/>
            </a:pPr>
            <a:r>
              <a:rPr lang="en-US" altLang="zh-TW" sz="2400" b="1" dirty="0">
                <a:solidFill>
                  <a:schemeClr val="tx2"/>
                </a:solidFill>
                <a:ea typeface="新細明體" charset="-120"/>
                <a:cs typeface="Times New Roman" pitchFamily="18" charset="0"/>
              </a:rPr>
              <a:t>Framing </a:t>
            </a:r>
          </a:p>
          <a:p>
            <a:pPr lvl="1">
              <a:buClr>
                <a:srgbClr val="FF0000"/>
              </a:buClr>
              <a:buFont typeface="Wingdings" pitchFamily="2" charset="2"/>
              <a:buChar char="Ø"/>
            </a:pPr>
            <a:r>
              <a:rPr lang="en-US" altLang="zh-TW" sz="2400" b="1" dirty="0">
                <a:solidFill>
                  <a:schemeClr val="tx2"/>
                </a:solidFill>
                <a:ea typeface="新細明體" charset="-120"/>
                <a:cs typeface="Times New Roman" pitchFamily="18" charset="0"/>
              </a:rPr>
              <a:t> </a:t>
            </a:r>
            <a:r>
              <a:rPr lang="en-US" altLang="zh-TW" sz="2000" b="1" dirty="0">
                <a:ea typeface="新細明體" charset="-120"/>
                <a:cs typeface="Times New Roman" pitchFamily="18" charset="0"/>
              </a:rPr>
              <a:t>Different data-link layers have </a:t>
            </a:r>
            <a:r>
              <a:rPr lang="en-US" altLang="zh-TW" sz="2000" b="1" dirty="0">
                <a:solidFill>
                  <a:srgbClr val="0000CC"/>
                </a:solidFill>
                <a:ea typeface="新細明體" charset="-120"/>
                <a:cs typeface="Times New Roman" pitchFamily="18" charset="0"/>
              </a:rPr>
              <a:t>different format for framing</a:t>
            </a:r>
            <a:r>
              <a:rPr lang="en-US" altLang="zh-TW" sz="1600" b="1" dirty="0">
                <a:ea typeface="新細明體" charset="-120"/>
                <a:cs typeface="Times New Roman" pitchFamily="18" charset="0"/>
              </a:rPr>
              <a:t>	</a:t>
            </a:r>
            <a:endParaRPr lang="en-US" altLang="zh-TW" sz="1800" b="1" dirty="0">
              <a:ea typeface="新細明體" charset="-120"/>
              <a:cs typeface="Times New Roman" pitchFamily="18" charset="0"/>
            </a:endParaRPr>
          </a:p>
          <a:p>
            <a:pPr marL="266700" indent="-266700">
              <a:buFont typeface="Wingdings" pitchFamily="2" charset="2"/>
              <a:buChar char="l"/>
            </a:pPr>
            <a:r>
              <a:rPr lang="en-US" altLang="zh-TW" sz="2400" b="1" dirty="0">
                <a:solidFill>
                  <a:schemeClr val="tx2"/>
                </a:solidFill>
                <a:ea typeface="新細明體" charset="-120"/>
                <a:cs typeface="Times New Roman" pitchFamily="18" charset="0"/>
              </a:rPr>
              <a:t>Addressing (Using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  <a:cs typeface="Times New Roman" pitchFamily="18" charset="0"/>
              </a:rPr>
              <a:t>ARP</a:t>
            </a:r>
            <a:r>
              <a:rPr lang="en-US" altLang="zh-TW" sz="2400" b="1" dirty="0">
                <a:solidFill>
                  <a:schemeClr val="tx2"/>
                </a:solidFill>
                <a:ea typeface="新細明體" charset="-120"/>
                <a:cs typeface="Times New Roman" pitchFamily="18" charset="0"/>
              </a:rPr>
              <a:t>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TW" sz="2000" b="1" dirty="0">
                <a:ea typeface="新細明體" charset="-120"/>
                <a:cs typeface="Times New Roman" pitchFamily="18" charset="0"/>
              </a:rPr>
              <a:t>Find the hardware address of next hop in hop-to-hop delivery</a:t>
            </a:r>
          </a:p>
          <a:p>
            <a:pPr marL="266700" indent="-266700">
              <a:buFont typeface="Wingdings" pitchFamily="2" charset="2"/>
              <a:buChar char="l"/>
            </a:pPr>
            <a:r>
              <a:rPr lang="en-US" altLang="zh-TW" sz="2400" b="1" dirty="0">
                <a:solidFill>
                  <a:schemeClr val="tx2"/>
                </a:solidFill>
                <a:ea typeface="新細明體" charset="-120"/>
                <a:cs typeface="Times New Roman" pitchFamily="18" charset="0"/>
              </a:rPr>
              <a:t>Error control across a link</a:t>
            </a:r>
            <a:r>
              <a:rPr lang="en-US" altLang="zh-TW" sz="2400" b="1" dirty="0">
                <a:ea typeface="新細明體" charset="-120"/>
                <a:cs typeface="Times New Roman" pitchFamily="18" charset="0"/>
              </a:rPr>
              <a:t>.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TW" sz="2000" b="1" dirty="0">
                <a:ea typeface="新細明體" charset="-120"/>
                <a:cs typeface="Times New Roman" pitchFamily="18" charset="0"/>
              </a:rPr>
              <a:t>Make sure a packet arrives safe and sound between two hops</a:t>
            </a:r>
          </a:p>
          <a:p>
            <a:pPr marL="266700" indent="-266700">
              <a:buFont typeface="Wingdings" pitchFamily="2" charset="2"/>
              <a:buChar char="l"/>
            </a:pPr>
            <a:r>
              <a:rPr lang="en-US" altLang="zh-TW" sz="2400" b="1" dirty="0">
                <a:solidFill>
                  <a:schemeClr val="tx2"/>
                </a:solidFill>
                <a:ea typeface="新細明體" charset="-120"/>
                <a:cs typeface="Times New Roman" pitchFamily="18" charset="0"/>
              </a:rPr>
              <a:t>Flow control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TW" sz="2000" b="1" dirty="0">
                <a:ea typeface="新細明體" charset="-120"/>
                <a:cs typeface="Times New Roman" pitchFamily="18" charset="0"/>
              </a:rPr>
              <a:t>Make sure next hop is not overwhelmed with data by the previous hop.</a:t>
            </a:r>
          </a:p>
          <a:p>
            <a:pPr marL="266700" indent="-266700">
              <a:buFont typeface="Wingdings" pitchFamily="2" charset="2"/>
              <a:buChar char="l"/>
            </a:pPr>
            <a:r>
              <a:rPr lang="en-US" altLang="zh-TW" sz="2400" b="1" dirty="0">
                <a:solidFill>
                  <a:schemeClr val="tx2"/>
                </a:solidFill>
                <a:ea typeface="新細明體" charset="-120"/>
                <a:cs typeface="Times New Roman" pitchFamily="18" charset="0"/>
              </a:rPr>
              <a:t>Media access control for a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  <a:cs typeface="Times New Roman" pitchFamily="18" charset="0"/>
              </a:rPr>
              <a:t>multiple access link</a:t>
            </a:r>
            <a:r>
              <a:rPr lang="en-US" altLang="zh-TW" sz="2400" b="1" dirty="0">
                <a:ea typeface="新細明體" charset="-120"/>
                <a:cs typeface="Times New Roman" pitchFamily="18" charset="0"/>
              </a:rPr>
              <a:t>.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TW" sz="2000" b="1" dirty="0">
                <a:ea typeface="新細明體" charset="-120"/>
                <a:cs typeface="Times New Roman" pitchFamily="18" charset="0"/>
              </a:rPr>
              <a:t>Define the procedure a computer follows when it needs to send a frame.</a:t>
            </a:r>
            <a:endParaRPr lang="en-US" altLang="zh-TW" sz="1800" b="1" dirty="0">
              <a:ea typeface="新細明體" charset="-120"/>
              <a:cs typeface="Times New Roman" pitchFamily="18" charset="0"/>
            </a:endParaRPr>
          </a:p>
          <a:p>
            <a:pPr>
              <a:buFont typeface="Wingdings" pitchFamily="2" charset="2"/>
              <a:buChar char="l"/>
            </a:pPr>
            <a:endParaRPr lang="zh-TW" altLang="en-US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</a:t>
            </a:r>
            <a:fld id="{04965BEB-C104-42D6-8E6E-918E6139B79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i="0" dirty="0">
                <a:solidFill>
                  <a:srgbClr val="000000"/>
                </a:solidFill>
                <a:latin typeface="Arial" pitchFamily="34" charset="0"/>
              </a:rPr>
              <a:t>1.</a:t>
            </a:r>
            <a:fld id="{C0D7C2F5-5BA8-4713-86B8-AFDF83E63D1C}" type="slidenum">
              <a:rPr lang="en-US" sz="1200" i="0" smtClean="0">
                <a:solidFill>
                  <a:srgbClr val="000000"/>
                </a:solidFill>
                <a:latin typeface="Arial" pitchFamily="34" charset="0"/>
              </a:rPr>
              <a:pPr/>
              <a:t>12</a:t>
            </a:fld>
            <a:endParaRPr lang="en-US" sz="1200" i="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195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8197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8198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8199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8200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8201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1143000" y="0"/>
            <a:ext cx="59768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9.1.3  Two Categories of Links</a:t>
            </a:r>
          </a:p>
        </p:txBody>
      </p:sp>
      <p:sp>
        <p:nvSpPr>
          <p:cNvPr id="6155" name="Rectangle 10"/>
          <p:cNvSpPr>
            <a:spLocks noChangeArrowheads="1"/>
          </p:cNvSpPr>
          <p:nvPr/>
        </p:nvSpPr>
        <p:spPr bwMode="auto">
          <a:xfrm>
            <a:off x="381000" y="1293813"/>
            <a:ext cx="7924800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defRPr/>
            </a:pP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381000" y="1293813"/>
            <a:ext cx="7924800" cy="440120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 typeface="Wingdings" pitchFamily="2" charset="2"/>
              <a:buChar char="l"/>
              <a:defRPr/>
            </a:pPr>
            <a:r>
              <a:rPr lang="en-US" sz="2800" i="0" dirty="0">
                <a:latin typeface="+mn-lt"/>
              </a:rPr>
              <a:t> Data-link layer controls how the medium is used.</a:t>
            </a:r>
          </a:p>
          <a:p>
            <a:pPr algn="just">
              <a:defRPr/>
            </a:pPr>
            <a:r>
              <a:rPr lang="en-US" sz="2800" i="0" dirty="0">
                <a:latin typeface="+mn-lt"/>
              </a:rPr>
              <a:t> </a:t>
            </a:r>
          </a:p>
          <a:p>
            <a:pPr marL="801688" lvl="1" indent="-344488" algn="just">
              <a:buFont typeface="Wingdings" pitchFamily="2" charset="2"/>
              <a:buChar char="Ø"/>
              <a:defRPr/>
            </a:pPr>
            <a:r>
              <a:rPr lang="en-US" sz="2800" i="0" dirty="0">
                <a:latin typeface="+mn-lt"/>
              </a:rPr>
              <a:t> A data-link layer that </a:t>
            </a:r>
            <a:r>
              <a:rPr lang="en-US" sz="2800" i="0" dirty="0">
                <a:solidFill>
                  <a:srgbClr val="0000CC"/>
                </a:solidFill>
                <a:latin typeface="+mn-lt"/>
              </a:rPr>
              <a:t>uses the whole capacity of the medium</a:t>
            </a:r>
            <a:r>
              <a:rPr lang="en-US" sz="2800" i="0" dirty="0">
                <a:latin typeface="+mn-lt"/>
              </a:rPr>
              <a:t>, or </a:t>
            </a:r>
            <a:r>
              <a:rPr lang="en-US" sz="2800" i="0" dirty="0">
                <a:solidFill>
                  <a:srgbClr val="FF0000"/>
                </a:solidFill>
                <a:latin typeface="+mn-lt"/>
              </a:rPr>
              <a:t>a point-to-point link</a:t>
            </a:r>
            <a:r>
              <a:rPr lang="en-US" sz="2800" i="0" dirty="0">
                <a:latin typeface="+mn-lt"/>
              </a:rPr>
              <a:t>.</a:t>
            </a:r>
            <a:r>
              <a:rPr lang="en-US" sz="2800" i="0" dirty="0">
                <a:solidFill>
                  <a:srgbClr val="FF0000"/>
                </a:solidFill>
                <a:latin typeface="+mn-lt"/>
              </a:rPr>
              <a:t> </a:t>
            </a:r>
          </a:p>
          <a:p>
            <a:pPr lvl="1" algn="just">
              <a:defRPr/>
            </a:pPr>
            <a:endParaRPr lang="en-US" sz="2800" i="0" dirty="0">
              <a:solidFill>
                <a:srgbClr val="FF0000"/>
              </a:solidFill>
              <a:latin typeface="+mn-lt"/>
            </a:endParaRPr>
          </a:p>
          <a:p>
            <a:pPr marL="801688" lvl="1" indent="-344488" algn="just">
              <a:buFont typeface="Wingdings" pitchFamily="2" charset="2"/>
              <a:buChar char="Ø"/>
              <a:defRPr/>
            </a:pPr>
            <a:r>
              <a:rPr lang="en-US" sz="2800" i="0" dirty="0">
                <a:latin typeface="+mn-lt"/>
              </a:rPr>
              <a:t>A data-link layer that </a:t>
            </a:r>
            <a:r>
              <a:rPr lang="en-US" sz="2800" i="0" dirty="0">
                <a:solidFill>
                  <a:srgbClr val="0000CC"/>
                </a:solidFill>
                <a:latin typeface="+mn-lt"/>
              </a:rPr>
              <a:t>uses only part of the capacity of the link</a:t>
            </a:r>
            <a:r>
              <a:rPr lang="en-US" sz="2800" i="0" dirty="0">
                <a:latin typeface="+mn-lt"/>
              </a:rPr>
              <a:t>, or </a:t>
            </a:r>
            <a:r>
              <a:rPr lang="en-US" sz="2800" i="0" dirty="0">
                <a:solidFill>
                  <a:srgbClr val="FF0000"/>
                </a:solidFill>
                <a:latin typeface="+mn-lt"/>
              </a:rPr>
              <a:t>a broadcast link</a:t>
            </a:r>
            <a:r>
              <a:rPr lang="en-US" sz="2800" i="0" dirty="0">
                <a:latin typeface="+mn-lt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3412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i="0" dirty="0">
                <a:latin typeface="Arial" pitchFamily="34" charset="0"/>
              </a:rPr>
              <a:t>1.</a:t>
            </a:r>
            <a:fld id="{C0D7C2F5-5BA8-4713-86B8-AFDF83E63D1C}" type="slidenum">
              <a:rPr lang="en-US" sz="1200" i="0" smtClean="0">
                <a:latin typeface="Arial" pitchFamily="34" charset="0"/>
              </a:rPr>
              <a:pPr/>
              <a:t>13</a:t>
            </a:fld>
            <a:endParaRPr lang="en-US" sz="1200" i="0" dirty="0">
              <a:latin typeface="Arial" pitchFamily="34" charset="0"/>
            </a:endParaRPr>
          </a:p>
        </p:txBody>
      </p:sp>
      <p:sp>
        <p:nvSpPr>
          <p:cNvPr id="8195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197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198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199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200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201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1143000" y="0"/>
            <a:ext cx="43738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3600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9.1.4  Two </a:t>
            </a:r>
            <a:r>
              <a:rPr lang="en-US" sz="36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Sublayers</a:t>
            </a:r>
            <a:r>
              <a:rPr lang="en-US" sz="3600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 </a:t>
            </a:r>
          </a:p>
        </p:txBody>
      </p:sp>
      <p:sp>
        <p:nvSpPr>
          <p:cNvPr id="6155" name="Rectangle 10"/>
          <p:cNvSpPr>
            <a:spLocks noChangeArrowheads="1"/>
          </p:cNvSpPr>
          <p:nvPr/>
        </p:nvSpPr>
        <p:spPr bwMode="auto">
          <a:xfrm>
            <a:off x="381000" y="953613"/>
            <a:ext cx="8288338" cy="138499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800" i="0" dirty="0">
                <a:latin typeface="+mn-lt"/>
              </a:rPr>
              <a:t> Data-link layer is divided into </a:t>
            </a:r>
            <a:r>
              <a:rPr lang="en-US" sz="2800" i="0" u="sng" dirty="0">
                <a:latin typeface="+mn-lt"/>
              </a:rPr>
              <a:t>two sublayers</a:t>
            </a:r>
            <a:r>
              <a:rPr lang="en-US" sz="2800" i="0" dirty="0">
                <a:latin typeface="+mn-lt"/>
              </a:rPr>
              <a:t>: </a:t>
            </a:r>
          </a:p>
          <a:p>
            <a:pPr marL="914400" lvl="1" indent="-457200" algn="just">
              <a:buFont typeface="Wingdings" panose="05000000000000000000" pitchFamily="2" charset="2"/>
              <a:buChar char="l"/>
              <a:defRPr/>
            </a:pPr>
            <a:r>
              <a:rPr lang="en-US" sz="2800" i="0" dirty="0">
                <a:latin typeface="+mn-lt"/>
              </a:rPr>
              <a:t> </a:t>
            </a:r>
            <a:r>
              <a:rPr lang="en-US" sz="2800" i="0" dirty="0">
                <a:solidFill>
                  <a:srgbClr val="0000CC"/>
                </a:solidFill>
                <a:latin typeface="+mn-lt"/>
              </a:rPr>
              <a:t>Data link control </a:t>
            </a:r>
            <a:r>
              <a:rPr lang="en-US" sz="2800" i="0" dirty="0">
                <a:latin typeface="+mn-lt"/>
              </a:rPr>
              <a:t>(</a:t>
            </a:r>
            <a:r>
              <a:rPr lang="en-US" sz="2800" i="0" dirty="0">
                <a:solidFill>
                  <a:srgbClr val="FF0000"/>
                </a:solidFill>
                <a:latin typeface="+mn-lt"/>
              </a:rPr>
              <a:t>DLC</a:t>
            </a:r>
            <a:r>
              <a:rPr lang="en-US" sz="2800" i="0" dirty="0">
                <a:latin typeface="+mn-lt"/>
              </a:rPr>
              <a:t>) and </a:t>
            </a:r>
          </a:p>
          <a:p>
            <a:pPr marL="914400" lvl="1" indent="-457200" algn="just">
              <a:buFont typeface="Wingdings" panose="05000000000000000000" pitchFamily="2" charset="2"/>
              <a:buChar char="l"/>
              <a:defRPr/>
            </a:pPr>
            <a:r>
              <a:rPr lang="en-US" sz="2800" i="0" dirty="0">
                <a:latin typeface="+mn-lt"/>
              </a:rPr>
              <a:t> </a:t>
            </a:r>
            <a:r>
              <a:rPr lang="en-US" sz="2800" i="0" dirty="0">
                <a:solidFill>
                  <a:srgbClr val="0000CC"/>
                </a:solidFill>
                <a:latin typeface="+mn-lt"/>
              </a:rPr>
              <a:t>Media access control </a:t>
            </a:r>
            <a:r>
              <a:rPr lang="en-US" sz="2800" i="0" dirty="0">
                <a:latin typeface="+mn-lt"/>
              </a:rPr>
              <a:t>(</a:t>
            </a:r>
            <a:r>
              <a:rPr lang="en-US" sz="2800" i="0" dirty="0">
                <a:solidFill>
                  <a:srgbClr val="FF0000"/>
                </a:solidFill>
                <a:latin typeface="+mn-lt"/>
              </a:rPr>
              <a:t>MAC</a:t>
            </a:r>
            <a:r>
              <a:rPr lang="en-US" sz="2800" i="0" dirty="0">
                <a:latin typeface="+mn-lt"/>
              </a:rPr>
              <a:t>). 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95" y="3577079"/>
            <a:ext cx="4343400" cy="2237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095" y="3577079"/>
            <a:ext cx="4445705" cy="2290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742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407555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407556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407557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407558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407559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407560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407561" name="Text Box 9"/>
          <p:cNvSpPr txBox="1">
            <a:spLocks noChangeArrowheads="1"/>
          </p:cNvSpPr>
          <p:nvPr/>
        </p:nvSpPr>
        <p:spPr bwMode="auto">
          <a:xfrm>
            <a:off x="1279525" y="90488"/>
            <a:ext cx="34964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 b="1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IEEE standards for LANs</a:t>
            </a:r>
          </a:p>
        </p:txBody>
      </p:sp>
      <p:pic>
        <p:nvPicPr>
          <p:cNvPr id="40756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4876800"/>
            <a:ext cx="7440613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7564" name="Text Box 12"/>
          <p:cNvSpPr txBox="1">
            <a:spLocks noChangeArrowheads="1"/>
          </p:cNvSpPr>
          <p:nvPr/>
        </p:nvSpPr>
        <p:spPr bwMode="auto">
          <a:xfrm>
            <a:off x="1600200" y="3581400"/>
            <a:ext cx="61722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TW" sz="2000" b="1" dirty="0">
                <a:ea typeface="新細明體" charset="-120"/>
              </a:rPr>
              <a:t>802.3: </a:t>
            </a:r>
            <a:r>
              <a:rPr lang="en-US" altLang="zh-TW" sz="2000" b="1" dirty="0">
                <a:solidFill>
                  <a:schemeClr val="tx2"/>
                </a:solidFill>
                <a:ea typeface="新細明體" charset="-120"/>
              </a:rPr>
              <a:t>Ethernet</a:t>
            </a:r>
          </a:p>
          <a:p>
            <a:r>
              <a:rPr lang="en-US" altLang="zh-TW" sz="2000" dirty="0">
                <a:ea typeface="新細明體" charset="-120"/>
              </a:rPr>
              <a:t>802.6: </a:t>
            </a:r>
            <a:r>
              <a:rPr lang="en-US" altLang="zh-TW" sz="2000" dirty="0">
                <a:solidFill>
                  <a:schemeClr val="tx2"/>
                </a:solidFill>
                <a:ea typeface="新細明體" charset="-120"/>
              </a:rPr>
              <a:t>Metropolitan Area Network</a:t>
            </a:r>
            <a:r>
              <a:rPr lang="en-US" altLang="zh-TW" sz="2000" dirty="0">
                <a:ea typeface="新細明體" charset="-120"/>
              </a:rPr>
              <a:t> </a:t>
            </a:r>
          </a:p>
          <a:p>
            <a:r>
              <a:rPr lang="en-US" altLang="zh-TW" sz="2000" dirty="0">
                <a:ea typeface="新細明體" charset="-120"/>
              </a:rPr>
              <a:t>802.11:  </a:t>
            </a:r>
            <a:r>
              <a:rPr lang="en-US" altLang="zh-TW" sz="2000" dirty="0" err="1">
                <a:solidFill>
                  <a:schemeClr val="tx2"/>
                </a:solidFill>
                <a:ea typeface="新細明體" charset="-120"/>
              </a:rPr>
              <a:t>WiFi</a:t>
            </a:r>
            <a:endParaRPr lang="en-US" altLang="zh-TW" sz="2000" dirty="0">
              <a:solidFill>
                <a:schemeClr val="tx2"/>
              </a:solidFill>
              <a:ea typeface="新細明體" charset="-120"/>
            </a:endParaRPr>
          </a:p>
          <a:p>
            <a:r>
              <a:rPr lang="en-US" altLang="zh-TW" sz="2000" dirty="0">
                <a:ea typeface="新細明體" charset="-120"/>
              </a:rPr>
              <a:t>802.16: </a:t>
            </a:r>
            <a:r>
              <a:rPr lang="en-US" altLang="zh-TW" sz="2000" dirty="0" err="1">
                <a:solidFill>
                  <a:schemeClr val="tx2"/>
                </a:solidFill>
                <a:ea typeface="新細明體" charset="-120"/>
              </a:rPr>
              <a:t>WiMax</a:t>
            </a:r>
            <a:endParaRPr lang="en-US" altLang="zh-TW" sz="2000" dirty="0">
              <a:ea typeface="新細明體" charset="-120"/>
            </a:endParaRPr>
          </a:p>
        </p:txBody>
      </p:sp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609600"/>
            <a:ext cx="5948363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381000" y="1143000"/>
            <a:ext cx="12192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TW" sz="2000" b="1" dirty="0">
                <a:ea typeface="新細明體" charset="-120"/>
              </a:rPr>
              <a:t>Many distinct</a:t>
            </a:r>
          </a:p>
          <a:p>
            <a:r>
              <a:rPr lang="en-US" altLang="zh-TW" sz="2000" b="1" dirty="0">
                <a:ea typeface="新細明體" charset="-120"/>
              </a:rPr>
              <a:t>LAN modules</a:t>
            </a: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1676400" y="685800"/>
            <a:ext cx="0" cy="243840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i="0" dirty="0">
                <a:latin typeface="Arial" pitchFamily="34" charset="0"/>
              </a:rPr>
              <a:t>1.</a:t>
            </a:r>
            <a:fld id="{E1C479D5-7359-4BFB-B22A-2590BCAC31FF}" type="slidenum">
              <a:rPr lang="en-US" sz="1200" i="0" smtClean="0">
                <a:latin typeface="Arial" pitchFamily="34" charset="0"/>
              </a:rPr>
              <a:pPr/>
              <a:t>15</a:t>
            </a:fld>
            <a:endParaRPr lang="en-US" sz="1200" i="0" dirty="0">
              <a:latin typeface="Arial" pitchFamily="34" charset="0"/>
            </a:endParaRPr>
          </a:p>
        </p:txBody>
      </p:sp>
      <p:sp>
        <p:nvSpPr>
          <p:cNvPr id="917506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i="0" dirty="0"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917507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62944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lvl="2">
              <a:defRPr/>
            </a:pPr>
            <a:r>
              <a:rPr lang="en-US" i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9-2  LINK-LAYER ADDRESSING</a:t>
            </a:r>
          </a:p>
        </p:txBody>
      </p:sp>
      <p:sp>
        <p:nvSpPr>
          <p:cNvPr id="63493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endParaRPr lang="en-US" sz="1800" i="0" dirty="0">
              <a:latin typeface="Times New Roman" pitchFamily="18" charset="0"/>
            </a:endParaRPr>
          </a:p>
        </p:txBody>
      </p:sp>
      <p:sp>
        <p:nvSpPr>
          <p:cNvPr id="63494" name="Rectangle 7"/>
          <p:cNvSpPr>
            <a:spLocks noChangeArrowheads="1"/>
          </p:cNvSpPr>
          <p:nvPr/>
        </p:nvSpPr>
        <p:spPr bwMode="auto">
          <a:xfrm>
            <a:off x="381000" y="1600200"/>
            <a:ext cx="81534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 algn="just">
              <a:buClr>
                <a:srgbClr val="0000CC"/>
              </a:buClr>
              <a:buFont typeface="Wingdings" pitchFamily="2" charset="2"/>
              <a:buChar char="Ø"/>
            </a:pPr>
            <a:r>
              <a:rPr lang="en-US" sz="2400" i="0" dirty="0">
                <a:solidFill>
                  <a:srgbClr val="FF0000"/>
                </a:solidFill>
                <a:latin typeface="+mn-ea"/>
                <a:cs typeface="Times New Roman" pitchFamily="18" charset="0"/>
              </a:rPr>
              <a:t>The source and destination IP addresses </a:t>
            </a:r>
            <a:r>
              <a:rPr lang="en-US" sz="2400" i="0" dirty="0">
                <a:latin typeface="+mn-ea"/>
                <a:cs typeface="Times New Roman" pitchFamily="18" charset="0"/>
              </a:rPr>
              <a:t>define the two ends but cannot define </a:t>
            </a:r>
            <a:r>
              <a:rPr lang="en-US" sz="2400" i="0" dirty="0">
                <a:solidFill>
                  <a:srgbClr val="0000CC"/>
                </a:solidFill>
                <a:latin typeface="+mn-ea"/>
                <a:cs typeface="Times New Roman" pitchFamily="18" charset="0"/>
              </a:rPr>
              <a:t>which links the packet  should pass through</a:t>
            </a:r>
            <a:r>
              <a:rPr lang="en-US" sz="2400" i="0" dirty="0">
                <a:latin typeface="+mn-ea"/>
                <a:cs typeface="Times New Roman" pitchFamily="18" charset="0"/>
              </a:rPr>
              <a:t>.  The IP address </a:t>
            </a:r>
            <a:r>
              <a:rPr lang="en-US" sz="2400" i="0" dirty="0">
                <a:solidFill>
                  <a:srgbClr val="0000CC"/>
                </a:solidFill>
                <a:latin typeface="+mn-ea"/>
                <a:cs typeface="Times New Roman" pitchFamily="18" charset="0"/>
              </a:rPr>
              <a:t>should not be changed</a:t>
            </a:r>
            <a:r>
              <a:rPr lang="en-US" sz="2400" i="0" dirty="0">
                <a:latin typeface="+mn-ea"/>
                <a:cs typeface="Times New Roman" pitchFamily="18" charset="0"/>
              </a:rPr>
              <a:t>.</a:t>
            </a:r>
          </a:p>
          <a:p>
            <a:pPr marL="457200" indent="-457200" algn="just">
              <a:buClr>
                <a:srgbClr val="0000CC"/>
              </a:buClr>
              <a:buFont typeface="Wingdings" pitchFamily="2" charset="2"/>
              <a:buChar char="Ø"/>
            </a:pPr>
            <a:r>
              <a:rPr lang="en-US" sz="2400" i="0" dirty="0">
                <a:latin typeface="+mn-ea"/>
                <a:cs typeface="Times New Roman" pitchFamily="18" charset="0"/>
              </a:rPr>
              <a:t>We need another address in </a:t>
            </a:r>
            <a:r>
              <a:rPr lang="en-US" sz="2400" i="0" dirty="0">
                <a:solidFill>
                  <a:srgbClr val="0000CC"/>
                </a:solidFill>
                <a:latin typeface="+mn-ea"/>
                <a:cs typeface="Times New Roman" pitchFamily="18" charset="0"/>
              </a:rPr>
              <a:t>a connectionless internetwork</a:t>
            </a:r>
            <a:r>
              <a:rPr lang="en-US" sz="2400" i="0" dirty="0">
                <a:latin typeface="+mn-ea"/>
                <a:cs typeface="Times New Roman" pitchFamily="18" charset="0"/>
              </a:rPr>
              <a:t>, which is </a:t>
            </a:r>
            <a:r>
              <a:rPr lang="en-US" sz="2400" i="0" dirty="0">
                <a:solidFill>
                  <a:srgbClr val="FF0000"/>
                </a:solidFill>
                <a:latin typeface="+mn-ea"/>
                <a:cs typeface="Times New Roman" pitchFamily="18" charset="0"/>
              </a:rPr>
              <a:t>link-layer address</a:t>
            </a:r>
            <a:r>
              <a:rPr lang="en-US" sz="2400" i="0" dirty="0">
                <a:latin typeface="+mn-ea"/>
                <a:cs typeface="Times New Roman" pitchFamily="18" charset="0"/>
              </a:rPr>
              <a:t>, </a:t>
            </a:r>
            <a:r>
              <a:rPr lang="en-US" sz="2400" i="0" dirty="0">
                <a:solidFill>
                  <a:srgbClr val="FF0000"/>
                </a:solidFill>
                <a:latin typeface="+mn-ea"/>
                <a:cs typeface="Times New Roman" pitchFamily="18" charset="0"/>
              </a:rPr>
              <a:t>physical address</a:t>
            </a:r>
            <a:r>
              <a:rPr lang="en-US" sz="2400" i="0" dirty="0">
                <a:latin typeface="+mn-ea"/>
                <a:cs typeface="Times New Roman" pitchFamily="18" charset="0"/>
              </a:rPr>
              <a:t>, or </a:t>
            </a:r>
            <a:r>
              <a:rPr lang="en-US" sz="2400" i="0" dirty="0">
                <a:solidFill>
                  <a:srgbClr val="FF0000"/>
                </a:solidFill>
                <a:latin typeface="+mn-ea"/>
                <a:cs typeface="Times New Roman" pitchFamily="18" charset="0"/>
              </a:rPr>
              <a:t>MAC address</a:t>
            </a:r>
            <a:r>
              <a:rPr lang="en-US" sz="2400" i="0" dirty="0">
                <a:latin typeface="+mn-ea"/>
                <a:cs typeface="Times New Roman" pitchFamily="18" charset="0"/>
              </a:rPr>
              <a:t>.</a:t>
            </a:r>
          </a:p>
          <a:p>
            <a:pPr marL="457200" indent="-457200" algn="just">
              <a:buClr>
                <a:srgbClr val="0000CC"/>
              </a:buClr>
              <a:buFont typeface="Wingdings" pitchFamily="2" charset="2"/>
              <a:buChar char="Ø"/>
            </a:pPr>
            <a:r>
              <a:rPr lang="en-US" sz="2400" i="0" dirty="0">
                <a:solidFill>
                  <a:srgbClr val="FF0000"/>
                </a:solidFill>
                <a:latin typeface="+mn-ea"/>
                <a:cs typeface="Times New Roman" pitchFamily="18" charset="0"/>
              </a:rPr>
              <a:t>The two MAC addresses </a:t>
            </a:r>
            <a:r>
              <a:rPr lang="en-US" sz="2400" i="0" dirty="0">
                <a:latin typeface="+mn-ea"/>
                <a:cs typeface="Times New Roman" pitchFamily="18" charset="0"/>
              </a:rPr>
              <a:t>for data-link layer </a:t>
            </a:r>
            <a:r>
              <a:rPr lang="en-US" sz="2400" i="0" dirty="0">
                <a:solidFill>
                  <a:srgbClr val="0000CC"/>
                </a:solidFill>
                <a:latin typeface="+mn-ea"/>
                <a:cs typeface="Times New Roman" pitchFamily="18" charset="0"/>
              </a:rPr>
              <a:t>are changed when the frame moves from one link to another</a:t>
            </a:r>
            <a:r>
              <a:rPr lang="en-US" sz="2400" i="0" dirty="0">
                <a:latin typeface="+mn-ea"/>
                <a:cs typeface="Times New Roman" pitchFamily="18" charset="0"/>
              </a:rPr>
              <a:t>. </a:t>
            </a:r>
          </a:p>
          <a:p>
            <a:pPr marL="457200" indent="-457200" algn="just">
              <a:buClr>
                <a:srgbClr val="0000CC"/>
              </a:buClr>
              <a:buFont typeface="Wingdings" pitchFamily="2" charset="2"/>
              <a:buChar char="Ø"/>
            </a:pPr>
            <a:r>
              <a:rPr lang="en-US" sz="2400" i="0" dirty="0">
                <a:latin typeface="+mn-ea"/>
                <a:cs typeface="Times New Roman" pitchFamily="18" charset="0"/>
              </a:rPr>
              <a:t>A router has </a:t>
            </a:r>
            <a:r>
              <a:rPr lang="en-US" sz="2400" i="0" dirty="0">
                <a:solidFill>
                  <a:srgbClr val="FF0000"/>
                </a:solidFill>
                <a:latin typeface="+mn-ea"/>
                <a:cs typeface="Times New Roman" pitchFamily="18" charset="0"/>
              </a:rPr>
              <a:t>n pairs of addresses</a:t>
            </a:r>
            <a:r>
              <a:rPr lang="en-US" sz="2400" i="0" dirty="0">
                <a:latin typeface="+mn-ea"/>
                <a:cs typeface="Times New Roman" pitchFamily="18" charset="0"/>
              </a:rPr>
              <a:t>, where </a:t>
            </a:r>
            <a:r>
              <a:rPr lang="en-US" sz="2400" i="0" dirty="0">
                <a:solidFill>
                  <a:srgbClr val="FF0000"/>
                </a:solidFill>
                <a:latin typeface="+mn-ea"/>
                <a:cs typeface="Times New Roman" pitchFamily="18" charset="0"/>
              </a:rPr>
              <a:t>n</a:t>
            </a:r>
            <a:r>
              <a:rPr lang="en-US" sz="2400" i="0" dirty="0">
                <a:latin typeface="+mn-ea"/>
                <a:cs typeface="Times New Roman" pitchFamily="18" charset="0"/>
              </a:rPr>
              <a:t> </a:t>
            </a:r>
            <a:r>
              <a:rPr lang="en-US" sz="2400" i="0" dirty="0">
                <a:solidFill>
                  <a:srgbClr val="0000CC"/>
                </a:solidFill>
                <a:latin typeface="+mn-ea"/>
                <a:cs typeface="Times New Roman" pitchFamily="18" charset="0"/>
              </a:rPr>
              <a:t>is the number of links</a:t>
            </a:r>
            <a:r>
              <a:rPr lang="en-US" sz="2400" i="0" dirty="0">
                <a:latin typeface="+mn-ea"/>
                <a:cs typeface="Times New Roman" pitchFamily="18" charset="0"/>
              </a:rPr>
              <a:t> the router is connected to.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i="0" dirty="0">
                <a:latin typeface="Arial" pitchFamily="34" charset="0"/>
              </a:rPr>
              <a:t>1.</a:t>
            </a:r>
            <a:fld id="{D53F3786-5C82-4B67-9211-88FD75C644F8}" type="slidenum">
              <a:rPr lang="en-US" sz="1200" i="0" smtClean="0">
                <a:latin typeface="Arial" pitchFamily="34" charset="0"/>
              </a:rPr>
              <a:pPr/>
              <a:t>16</a:t>
            </a:fld>
            <a:endParaRPr lang="en-US" sz="1200" i="0" dirty="0">
              <a:latin typeface="Arial" pitchFamily="34" charset="0"/>
            </a:endParaRPr>
          </a:p>
        </p:txBody>
      </p:sp>
      <p:sp>
        <p:nvSpPr>
          <p:cNvPr id="64515" name="Rectangle 14"/>
          <p:cNvSpPr>
            <a:spLocks noChangeArrowheads="1"/>
          </p:cNvSpPr>
          <p:nvPr/>
        </p:nvSpPr>
        <p:spPr bwMode="auto">
          <a:xfrm>
            <a:off x="152400" y="-82123"/>
            <a:ext cx="8839200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sz="2400" i="0" dirty="0">
                <a:latin typeface="+mn-lt"/>
                <a:cs typeface="Times New Roman" pitchFamily="18" charset="0"/>
              </a:rPr>
              <a:t>IP addresses and link-layer addresses in a small internet</a:t>
            </a:r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7173913" cy="571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24000"/>
            <a:ext cx="2562225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175" y="2590800"/>
            <a:ext cx="690563" cy="256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2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257800"/>
            <a:ext cx="2562225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</a:t>
            </a:r>
            <a:fld id="{04965BEB-C104-42D6-8E6E-918E6139B79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385687" y="76200"/>
            <a:ext cx="8377311" cy="580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algn="just">
              <a:buClr>
                <a:srgbClr val="0000CC"/>
              </a:buClr>
              <a:buFont typeface="+mj-lt"/>
              <a:buAutoNum type="arabicParenR"/>
            </a:pPr>
            <a:r>
              <a:rPr lang="en-US" sz="2800" i="0" dirty="0">
                <a:latin typeface="+mn-ea"/>
                <a:cs typeface="Times New Roman" pitchFamily="18" charset="0"/>
              </a:rPr>
              <a:t>Why do we need to assign IP addresses to routers?</a:t>
            </a:r>
          </a:p>
          <a:p>
            <a:pPr marL="800100" lvl="1" indent="-342900" algn="just">
              <a:buClr>
                <a:srgbClr val="0000CC"/>
              </a:buClr>
              <a:buFont typeface="Wingdings" pitchFamily="2" charset="2"/>
              <a:buChar char="n"/>
            </a:pPr>
            <a:r>
              <a:rPr lang="en-US" sz="2400" i="0" dirty="0">
                <a:latin typeface="+mn-ea"/>
                <a:cs typeface="Times New Roman" pitchFamily="18" charset="0"/>
              </a:rPr>
              <a:t>A router has network layer and hence needs an IP	</a:t>
            </a:r>
          </a:p>
          <a:p>
            <a:pPr marL="457200" indent="-457200" algn="just">
              <a:spcBef>
                <a:spcPts val="600"/>
              </a:spcBef>
              <a:buClr>
                <a:srgbClr val="0000CC"/>
              </a:buClr>
              <a:buFont typeface="+mj-lt"/>
              <a:buAutoNum type="arabicParenR"/>
            </a:pPr>
            <a:r>
              <a:rPr lang="en-US" sz="2800" i="0" dirty="0">
                <a:latin typeface="+mn-ea"/>
                <a:cs typeface="Times New Roman" pitchFamily="18" charset="0"/>
              </a:rPr>
              <a:t>Why do we need more than one IP address in a router?</a:t>
            </a:r>
          </a:p>
          <a:p>
            <a:pPr marL="800100" lvl="1" indent="-342900" algn="just">
              <a:buClr>
                <a:srgbClr val="0000CC"/>
              </a:buClr>
              <a:buFont typeface="Wingdings" pitchFamily="2" charset="2"/>
              <a:buChar char="n"/>
            </a:pPr>
            <a:r>
              <a:rPr lang="en-US" sz="2400" i="0" dirty="0">
                <a:latin typeface="+mn-ea"/>
                <a:cs typeface="Times New Roman" pitchFamily="18" charset="0"/>
              </a:rPr>
              <a:t>A router with </a:t>
            </a:r>
            <a:r>
              <a:rPr lang="en-US" sz="2400" i="0" dirty="0">
                <a:solidFill>
                  <a:srgbClr val="FF0000"/>
                </a:solidFill>
                <a:latin typeface="+mn-ea"/>
                <a:cs typeface="Times New Roman" pitchFamily="18" charset="0"/>
              </a:rPr>
              <a:t>n interfaces </a:t>
            </a:r>
            <a:r>
              <a:rPr lang="en-US" sz="2400" i="0" dirty="0">
                <a:latin typeface="+mn-ea"/>
                <a:cs typeface="Times New Roman" pitchFamily="18" charset="0"/>
              </a:rPr>
              <a:t>is connected to the Internet </a:t>
            </a:r>
            <a:r>
              <a:rPr lang="en-US" sz="2400" i="0" dirty="0">
                <a:solidFill>
                  <a:srgbClr val="FF0000"/>
                </a:solidFill>
                <a:latin typeface="+mn-ea"/>
                <a:cs typeface="Times New Roman" pitchFamily="18" charset="0"/>
              </a:rPr>
              <a:t>at n points</a:t>
            </a:r>
            <a:r>
              <a:rPr lang="en-US" sz="2400" i="0" dirty="0">
                <a:latin typeface="+mn-ea"/>
                <a:cs typeface="Times New Roman" pitchFamily="18" charset="0"/>
              </a:rPr>
              <a:t>, where </a:t>
            </a:r>
            <a:r>
              <a:rPr lang="en-US" sz="2400" i="0" dirty="0">
                <a:solidFill>
                  <a:srgbClr val="0000CC"/>
                </a:solidFill>
                <a:latin typeface="+mn-ea"/>
                <a:cs typeface="Times New Roman" pitchFamily="18" charset="0"/>
              </a:rPr>
              <a:t>each point needs an IP address for that LAN (WAN)</a:t>
            </a:r>
            <a:r>
              <a:rPr lang="en-US" sz="2400" i="0" dirty="0">
                <a:latin typeface="+mn-ea"/>
                <a:cs typeface="Times New Roman" pitchFamily="18" charset="0"/>
              </a:rPr>
              <a:t>.</a:t>
            </a:r>
          </a:p>
          <a:p>
            <a:pPr marL="457200" indent="-457200" algn="just">
              <a:spcBef>
                <a:spcPts val="600"/>
              </a:spcBef>
              <a:buClr>
                <a:srgbClr val="0000CC"/>
              </a:buClr>
              <a:buFont typeface="+mj-lt"/>
              <a:buAutoNum type="arabicParenR"/>
            </a:pPr>
            <a:r>
              <a:rPr lang="en-US" sz="2800" i="0" dirty="0">
                <a:latin typeface="+mn-ea"/>
                <a:cs typeface="Times New Roman" pitchFamily="18" charset="0"/>
              </a:rPr>
              <a:t>How do I have an IP@</a:t>
            </a:r>
            <a:r>
              <a:rPr lang="zh-TW" altLang="en-US" sz="2800" i="0" dirty="0">
                <a:latin typeface="+mn-ea"/>
                <a:cs typeface="Times New Roman" pitchFamily="18" charset="0"/>
              </a:rPr>
              <a:t> </a:t>
            </a:r>
            <a:r>
              <a:rPr lang="en-US" altLang="zh-TW" sz="2800" i="0" dirty="0">
                <a:latin typeface="+mn-ea"/>
                <a:cs typeface="Times New Roman" pitchFamily="18" charset="0"/>
              </a:rPr>
              <a:t>for end devices</a:t>
            </a:r>
            <a:r>
              <a:rPr lang="en-US" sz="2800" i="0" dirty="0">
                <a:latin typeface="+mn-ea"/>
                <a:cs typeface="Times New Roman" pitchFamily="18" charset="0"/>
              </a:rPr>
              <a:t>? </a:t>
            </a:r>
            <a:endParaRPr lang="en-US" sz="2400" i="0" dirty="0">
              <a:latin typeface="+mn-ea"/>
              <a:cs typeface="Times New Roman" pitchFamily="18" charset="0"/>
            </a:endParaRPr>
          </a:p>
          <a:p>
            <a:pPr marL="914400" lvl="1" indent="-457200" algn="just">
              <a:buClr>
                <a:srgbClr val="0000CC"/>
              </a:buClr>
              <a:buFont typeface="Wingdings" panose="05000000000000000000" pitchFamily="2" charset="2"/>
              <a:buChar char="n"/>
            </a:pPr>
            <a:r>
              <a:rPr lang="en-US" sz="2400" i="0" dirty="0">
                <a:latin typeface="+mn-ea"/>
                <a:cs typeface="Times New Roman" pitchFamily="18" charset="0"/>
              </a:rPr>
              <a:t>By manual configuration or by using DHCP.</a:t>
            </a:r>
          </a:p>
          <a:p>
            <a:pPr marL="457200" indent="-457200" algn="just">
              <a:spcBef>
                <a:spcPts val="600"/>
              </a:spcBef>
              <a:buClr>
                <a:srgbClr val="0000CC"/>
              </a:buClr>
              <a:buFont typeface="+mj-lt"/>
              <a:buAutoNum type="arabicParenR"/>
            </a:pPr>
            <a:r>
              <a:rPr lang="en-US" sz="2800" i="0" dirty="0">
                <a:latin typeface="+mn-ea"/>
                <a:cs typeface="Times New Roman" pitchFamily="18" charset="0"/>
              </a:rPr>
              <a:t>Does my laptop use the same IP@ all the time?</a:t>
            </a:r>
          </a:p>
          <a:p>
            <a:pPr marL="914400" lvl="1" indent="-457200" algn="just">
              <a:buClr>
                <a:srgbClr val="0000CC"/>
              </a:buClr>
              <a:buFont typeface="Wingdings" panose="05000000000000000000" pitchFamily="2" charset="2"/>
              <a:buChar char="n"/>
            </a:pPr>
            <a:r>
              <a:rPr lang="en-US" sz="2400" i="0" dirty="0">
                <a:latin typeface="+mn-ea"/>
                <a:cs typeface="Times New Roman" pitchFamily="18" charset="0"/>
              </a:rPr>
              <a:t>No, IP@ is location dependent. So your laptop will have different IP@ when you connect to Internet at different location.</a:t>
            </a:r>
          </a:p>
          <a:p>
            <a:pPr algn="just">
              <a:buClr>
                <a:srgbClr val="0000CC"/>
              </a:buClr>
            </a:pPr>
            <a:r>
              <a:rPr lang="en-US" sz="2400" i="0" dirty="0">
                <a:latin typeface="+mn-ea"/>
                <a:cs typeface="Times New Roman" pitchFamily="18" charset="0"/>
              </a:rPr>
              <a:t>	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819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4525963"/>
          </a:xfrm>
        </p:spPr>
        <p:txBody>
          <a:bodyPr/>
          <a:lstStyle/>
          <a:p>
            <a:pPr marL="457200" lvl="0" indent="-457200" algn="just">
              <a:spcBef>
                <a:spcPct val="0"/>
              </a:spcBef>
              <a:buClr>
                <a:srgbClr val="0000CC"/>
              </a:buClr>
              <a:buSzTx/>
              <a:buFont typeface="+mj-lt"/>
              <a:buAutoNum type="arabicParenR"/>
            </a:pPr>
            <a:r>
              <a:rPr lang="en-US" altLang="zh-TW" sz="2800" b="1" kern="1200" dirty="0">
                <a:solidFill>
                  <a:srgbClr val="000000"/>
                </a:solidFill>
                <a:latin typeface="Baby Kruffy" pitchFamily="2" charset="0"/>
                <a:cs typeface="Times New Roman" pitchFamily="18" charset="0"/>
              </a:rPr>
              <a:t>How are the source and destination </a:t>
            </a:r>
            <a:r>
              <a:rPr lang="en-US" altLang="zh-TW" sz="2800" b="1" kern="1200" dirty="0">
                <a:solidFill>
                  <a:srgbClr val="0000CC"/>
                </a:solidFill>
                <a:latin typeface="Baby Kruffy" pitchFamily="2" charset="0"/>
                <a:cs typeface="Times New Roman" pitchFamily="18" charset="0"/>
              </a:rPr>
              <a:t>IP addresses </a:t>
            </a:r>
            <a:r>
              <a:rPr lang="en-US" altLang="zh-TW" sz="2800" b="1" kern="1200" dirty="0">
                <a:solidFill>
                  <a:srgbClr val="000000"/>
                </a:solidFill>
                <a:latin typeface="Baby Kruffy" pitchFamily="2" charset="0"/>
                <a:cs typeface="Times New Roman" pitchFamily="18" charset="0"/>
              </a:rPr>
              <a:t>determined in data transmission?</a:t>
            </a:r>
          </a:p>
          <a:p>
            <a:pPr marL="914400" lvl="1" indent="-457200" algn="just">
              <a:spcBef>
                <a:spcPct val="0"/>
              </a:spcBef>
              <a:buClr>
                <a:srgbClr val="0000CC"/>
              </a:buClr>
              <a:buSzTx/>
            </a:pPr>
            <a:r>
              <a:rPr lang="en-US" altLang="zh-TW" sz="2400" b="1" kern="1200" dirty="0">
                <a:solidFill>
                  <a:srgbClr val="000000"/>
                </a:solidFill>
                <a:latin typeface="Baby Kruffy" pitchFamily="2" charset="0"/>
                <a:ea typeface="+mn-ea"/>
                <a:cs typeface="Times New Roman" pitchFamily="18" charset="0"/>
              </a:rPr>
              <a:t>The source host knows its own IP address.  </a:t>
            </a:r>
          </a:p>
          <a:p>
            <a:pPr marL="914400" lvl="1" indent="-457200" algn="just">
              <a:spcBef>
                <a:spcPct val="0"/>
              </a:spcBef>
              <a:buClr>
                <a:srgbClr val="0000CC"/>
              </a:buClr>
              <a:buSzTx/>
            </a:pPr>
            <a:r>
              <a:rPr lang="en-US" altLang="zh-TW" sz="2400" b="1" kern="1200" dirty="0">
                <a:solidFill>
                  <a:srgbClr val="000000"/>
                </a:solidFill>
                <a:latin typeface="Baby Kruffy" pitchFamily="2" charset="0"/>
                <a:ea typeface="+mn-ea"/>
                <a:cs typeface="Times New Roman" pitchFamily="18" charset="0"/>
              </a:rPr>
              <a:t>The application layer uses </a:t>
            </a:r>
            <a:r>
              <a:rPr lang="en-US" altLang="zh-TW" sz="2400" b="1" kern="1200" dirty="0">
                <a:solidFill>
                  <a:srgbClr val="FF0000"/>
                </a:solidFill>
                <a:latin typeface="Baby Kruffy" pitchFamily="2" charset="0"/>
                <a:ea typeface="+mn-ea"/>
                <a:cs typeface="Times New Roman" pitchFamily="18" charset="0"/>
              </a:rPr>
              <a:t>the services of DNS </a:t>
            </a:r>
            <a:r>
              <a:rPr lang="en-US" altLang="zh-TW" sz="2400" b="1" kern="1200" dirty="0">
                <a:solidFill>
                  <a:srgbClr val="000000"/>
                </a:solidFill>
                <a:latin typeface="Baby Kruffy" pitchFamily="2" charset="0"/>
                <a:ea typeface="+mn-ea"/>
                <a:cs typeface="Times New Roman" pitchFamily="18" charset="0"/>
              </a:rPr>
              <a:t>to find </a:t>
            </a:r>
            <a:r>
              <a:rPr lang="en-US" altLang="zh-TW" sz="2400" b="1" kern="1200" dirty="0">
                <a:solidFill>
                  <a:srgbClr val="0000CC"/>
                </a:solidFill>
                <a:latin typeface="Baby Kruffy" pitchFamily="2" charset="0"/>
                <a:ea typeface="+mn-ea"/>
                <a:cs typeface="Times New Roman" pitchFamily="18" charset="0"/>
              </a:rPr>
              <a:t>the destination IP address</a:t>
            </a:r>
            <a:r>
              <a:rPr lang="en-US" altLang="zh-TW" sz="2400" b="1" kern="1200" dirty="0">
                <a:solidFill>
                  <a:srgbClr val="000000"/>
                </a:solidFill>
                <a:latin typeface="Baby Kruffy" pitchFamily="2" charset="0"/>
                <a:ea typeface="+mn-ea"/>
                <a:cs typeface="Times New Roman" pitchFamily="18" charset="0"/>
              </a:rPr>
              <a:t>.</a:t>
            </a:r>
          </a:p>
          <a:p>
            <a:pPr marL="457200" lvl="0" indent="-457200" algn="just">
              <a:buClr>
                <a:srgbClr val="0000CC"/>
              </a:buClr>
              <a:buSzPct val="100000"/>
              <a:buFont typeface="+mj-lt"/>
              <a:buAutoNum type="arabicParenR"/>
            </a:pPr>
            <a:r>
              <a:rPr lang="en-US" altLang="zh-TW" sz="2400" b="1" dirty="0">
                <a:solidFill>
                  <a:srgbClr val="000000"/>
                </a:solidFill>
                <a:latin typeface="+mn-ea"/>
                <a:cs typeface="Times New Roman" pitchFamily="18" charset="0"/>
              </a:rPr>
              <a:t>How are the source and destination </a:t>
            </a:r>
            <a:r>
              <a:rPr lang="en-US" altLang="zh-TW" sz="2400" b="1" dirty="0">
                <a:solidFill>
                  <a:srgbClr val="0000CC"/>
                </a:solidFill>
                <a:latin typeface="+mn-ea"/>
                <a:cs typeface="Times New Roman" pitchFamily="18" charset="0"/>
              </a:rPr>
              <a:t>link-layer addresses</a:t>
            </a:r>
            <a:r>
              <a:rPr lang="en-US" altLang="zh-TW" sz="2400" b="1" dirty="0">
                <a:solidFill>
                  <a:srgbClr val="000000"/>
                </a:solidFill>
                <a:latin typeface="+mn-ea"/>
                <a:cs typeface="Times New Roman" pitchFamily="18" charset="0"/>
              </a:rPr>
              <a:t> determined for each link?</a:t>
            </a:r>
          </a:p>
          <a:p>
            <a:pPr marL="914400" lvl="1" indent="-457200" algn="just">
              <a:buClr>
                <a:srgbClr val="0000CC"/>
              </a:buClr>
            </a:pPr>
            <a:r>
              <a:rPr lang="en-US" altLang="zh-TW" sz="2200" b="1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The host knows its own link-layer address.  </a:t>
            </a:r>
          </a:p>
          <a:p>
            <a:pPr marL="914400" lvl="1" indent="-457200" algn="just">
              <a:buClr>
                <a:srgbClr val="0000CC"/>
              </a:buClr>
            </a:pPr>
            <a:r>
              <a:rPr lang="en-US" altLang="zh-TW" sz="2200" b="1" dirty="0">
                <a:solidFill>
                  <a:srgbClr val="0000CC"/>
                </a:solidFill>
                <a:latin typeface="+mn-ea"/>
                <a:ea typeface="+mn-ea"/>
                <a:cs typeface="Times New Roman" pitchFamily="18" charset="0"/>
              </a:rPr>
              <a:t>The destination link-layer address</a:t>
            </a:r>
            <a:r>
              <a:rPr lang="en-US" altLang="zh-TW" sz="2200" b="1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 is determined by using </a:t>
            </a:r>
            <a:r>
              <a:rPr lang="en-US" altLang="zh-TW" sz="2200" b="1" dirty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the ARP</a:t>
            </a:r>
            <a:r>
              <a:rPr lang="en-US" altLang="zh-TW" sz="2200" b="1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.</a:t>
            </a:r>
            <a:endParaRPr lang="en-US" altLang="zh-TW" sz="2400" b="1" dirty="0">
              <a:solidFill>
                <a:srgbClr val="000000"/>
              </a:solidFill>
              <a:latin typeface="+mn-ea"/>
              <a:cs typeface="Times New Roman" pitchFamily="18" charset="0"/>
            </a:endParaRPr>
          </a:p>
          <a:p>
            <a:pPr marL="457200" lvl="0" indent="-457200" algn="just">
              <a:buClr>
                <a:srgbClr val="0000CC"/>
              </a:buClr>
              <a:buSzPct val="100000"/>
              <a:buFont typeface="+mj-lt"/>
              <a:buAutoNum type="arabicParenR"/>
            </a:pPr>
            <a:r>
              <a:rPr lang="en-US" altLang="zh-TW" sz="2400" b="1" dirty="0">
                <a:solidFill>
                  <a:srgbClr val="000000"/>
                </a:solidFill>
                <a:latin typeface="+mn-ea"/>
                <a:cs typeface="Times New Roman" pitchFamily="18" charset="0"/>
              </a:rPr>
              <a:t>What is the size of link-layer addresses?</a:t>
            </a:r>
          </a:p>
          <a:p>
            <a:pPr marL="914400" lvl="1" indent="-457200" algn="just">
              <a:buClr>
                <a:srgbClr val="0000CC"/>
              </a:buClr>
            </a:pPr>
            <a:r>
              <a:rPr lang="en-US" altLang="zh-TW" sz="2200" b="1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It </a:t>
            </a:r>
            <a:r>
              <a:rPr lang="en-US" altLang="zh-TW" sz="2200" b="1" dirty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depends on the protocol </a:t>
            </a:r>
            <a:r>
              <a:rPr lang="en-US" altLang="zh-TW" sz="2200" b="1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used </a:t>
            </a:r>
            <a:r>
              <a:rPr lang="en-US" altLang="zh-TW" sz="2200" b="1" dirty="0">
                <a:solidFill>
                  <a:srgbClr val="0000CC"/>
                </a:solidFill>
                <a:latin typeface="+mn-ea"/>
                <a:ea typeface="+mn-ea"/>
                <a:cs typeface="Times New Roman" pitchFamily="18" charset="0"/>
              </a:rPr>
              <a:t>by the link</a:t>
            </a:r>
            <a:r>
              <a:rPr lang="en-US" altLang="zh-TW" sz="2200" b="1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.  We may use different data-link protocols in different links.</a:t>
            </a:r>
            <a:endParaRPr lang="en-US" altLang="zh-TW" sz="2400" b="1" dirty="0">
              <a:latin typeface="+mn-ea"/>
              <a:ea typeface="+mn-ea"/>
              <a:cs typeface="Times New Roman" pitchFamily="18" charset="0"/>
            </a:endParaRPr>
          </a:p>
          <a:p>
            <a:endParaRPr lang="zh-TW" altLang="en-US" b="1" i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</a:t>
            </a:r>
            <a:fld id="{04965BEB-C104-42D6-8E6E-918E6139B79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i="0" dirty="0">
                <a:latin typeface="Arial" pitchFamily="34" charset="0"/>
              </a:rPr>
              <a:t>1.</a:t>
            </a:r>
            <a:fld id="{C0D7C2F5-5BA8-4713-86B8-AFDF83E63D1C}" type="slidenum">
              <a:rPr lang="en-US" sz="1200" i="0" smtClean="0">
                <a:latin typeface="Arial" pitchFamily="34" charset="0"/>
              </a:rPr>
              <a:pPr/>
              <a:t>19</a:t>
            </a:fld>
            <a:endParaRPr lang="en-US" sz="1200" i="0" dirty="0">
              <a:latin typeface="Arial" pitchFamily="34" charset="0"/>
            </a:endParaRPr>
          </a:p>
        </p:txBody>
      </p:sp>
      <p:sp>
        <p:nvSpPr>
          <p:cNvPr id="8195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197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198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199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200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201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913606" y="0"/>
            <a:ext cx="806570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3600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9.2.1 Three Types of link-layer addresses</a:t>
            </a:r>
          </a:p>
        </p:txBody>
      </p:sp>
      <p:sp>
        <p:nvSpPr>
          <p:cNvPr id="6155" name="Rectangle 10"/>
          <p:cNvSpPr>
            <a:spLocks noChangeArrowheads="1"/>
          </p:cNvSpPr>
          <p:nvPr/>
        </p:nvSpPr>
        <p:spPr bwMode="auto">
          <a:xfrm>
            <a:off x="381000" y="1293813"/>
            <a:ext cx="8763000" cy="30469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5125" indent="-365125" algn="just">
              <a:buFont typeface="Wingdings" pitchFamily="2" charset="2"/>
              <a:buChar char="l"/>
              <a:defRPr/>
            </a:pPr>
            <a:r>
              <a:rPr lang="en-US" sz="2800" dirty="0">
                <a:latin typeface="Times New Roman" pitchFamily="18" charset="0"/>
              </a:rPr>
              <a:t> </a:t>
            </a:r>
            <a:r>
              <a:rPr lang="en-US" i="0" dirty="0">
                <a:latin typeface="+mn-ea"/>
              </a:rPr>
              <a:t>Some link-layer protocols define three types of addresses: </a:t>
            </a:r>
          </a:p>
          <a:p>
            <a:pPr algn="just">
              <a:defRPr/>
            </a:pPr>
            <a:endParaRPr lang="en-US" i="0" dirty="0">
              <a:latin typeface="+mn-ea"/>
            </a:endParaRPr>
          </a:p>
          <a:p>
            <a:pPr lvl="1" algn="just">
              <a:buFont typeface="Wingdings" pitchFamily="2" charset="2"/>
              <a:buChar char="Ø"/>
              <a:defRPr/>
            </a:pPr>
            <a:r>
              <a:rPr lang="en-US" i="0" dirty="0">
                <a:latin typeface="+mn-ea"/>
              </a:rPr>
              <a:t> Unicast: </a:t>
            </a:r>
            <a:r>
              <a:rPr lang="en-US" i="0" dirty="0">
                <a:solidFill>
                  <a:srgbClr val="FF0000"/>
                </a:solidFill>
                <a:latin typeface="+mn-ea"/>
              </a:rPr>
              <a:t>one-to-one</a:t>
            </a:r>
            <a:r>
              <a:rPr lang="en-US" i="0" dirty="0">
                <a:latin typeface="+mn-ea"/>
              </a:rPr>
              <a:t> communication </a:t>
            </a:r>
          </a:p>
          <a:p>
            <a:pPr lvl="1" algn="just">
              <a:buFont typeface="Wingdings" pitchFamily="2" charset="2"/>
              <a:buChar char="Ø"/>
              <a:defRPr/>
            </a:pPr>
            <a:r>
              <a:rPr lang="en-US" i="0" dirty="0">
                <a:latin typeface="+mn-ea"/>
              </a:rPr>
              <a:t> Multicast: </a:t>
            </a:r>
            <a:r>
              <a:rPr lang="en-US" altLang="zh-TW" i="0" dirty="0">
                <a:solidFill>
                  <a:srgbClr val="FF0000"/>
                </a:solidFill>
                <a:latin typeface="+mn-ea"/>
              </a:rPr>
              <a:t>one-to-many</a:t>
            </a:r>
            <a:r>
              <a:rPr lang="en-US" altLang="zh-TW" i="0" dirty="0">
                <a:solidFill>
                  <a:srgbClr val="000000"/>
                </a:solidFill>
                <a:latin typeface="+mn-ea"/>
              </a:rPr>
              <a:t> communication </a:t>
            </a:r>
            <a:endParaRPr lang="en-US" i="0" dirty="0">
              <a:latin typeface="+mn-ea"/>
            </a:endParaRPr>
          </a:p>
          <a:p>
            <a:pPr lvl="1" algn="just">
              <a:buFont typeface="Wingdings" pitchFamily="2" charset="2"/>
              <a:buChar char="Ø"/>
              <a:defRPr/>
            </a:pPr>
            <a:r>
              <a:rPr lang="en-US" i="0" dirty="0">
                <a:latin typeface="+mn-ea"/>
              </a:rPr>
              <a:t> Broadcast: </a:t>
            </a:r>
            <a:r>
              <a:rPr lang="en-US" altLang="zh-TW" i="0" dirty="0">
                <a:solidFill>
                  <a:srgbClr val="FF0000"/>
                </a:solidFill>
                <a:latin typeface="+mn-ea"/>
              </a:rPr>
              <a:t>one-to-all</a:t>
            </a:r>
            <a:r>
              <a:rPr lang="en-US" altLang="zh-TW" i="0" dirty="0">
                <a:solidFill>
                  <a:srgbClr val="000000"/>
                </a:solidFill>
                <a:latin typeface="+mn-ea"/>
              </a:rPr>
              <a:t> communication </a:t>
            </a:r>
            <a:endParaRPr lang="en-US" i="0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7424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4099" name="Rectangle 1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4100" name="Rectangle 1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+mn-lt"/>
            </a:endParaRPr>
          </a:p>
        </p:txBody>
      </p:sp>
      <p:sp>
        <p:nvSpPr>
          <p:cNvPr id="4101" name="Rectangle 1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+mn-lt"/>
            </a:endParaRPr>
          </a:p>
        </p:txBody>
      </p:sp>
      <p:sp>
        <p:nvSpPr>
          <p:cNvPr id="4102" name="Rectangle 1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4103" name="Rectangle 1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4104" name="Rectangle 1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+mn-lt"/>
            </a:endParaRPr>
          </a:p>
        </p:txBody>
      </p:sp>
      <p:sp>
        <p:nvSpPr>
          <p:cNvPr id="4105" name="Rectangle 21"/>
          <p:cNvSpPr>
            <a:spLocks noChangeArrowheads="1"/>
          </p:cNvSpPr>
          <p:nvPr/>
        </p:nvSpPr>
        <p:spPr bwMode="auto">
          <a:xfrm>
            <a:off x="1066800" y="-76200"/>
            <a:ext cx="418576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 i="0" dirty="0">
                <a:solidFill>
                  <a:srgbClr val="FF0000"/>
                </a:solidFill>
                <a:latin typeface="Arial" pitchFamily="34" charset="0"/>
              </a:rPr>
              <a:t>Chapter 9: Outline</a:t>
            </a:r>
            <a:endParaRPr lang="en-US" sz="3600" i="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61215" name="Rectangle 31"/>
          <p:cNvSpPr>
            <a:spLocks noChangeArrowheads="1"/>
          </p:cNvSpPr>
          <p:nvPr/>
        </p:nvSpPr>
        <p:spPr bwMode="auto">
          <a:xfrm>
            <a:off x="174171" y="919381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>
              <a:lnSpc>
                <a:spcPct val="150000"/>
              </a:lnSpc>
              <a:defRPr/>
            </a:pPr>
            <a:r>
              <a:rPr lang="en-US" sz="24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 9.1  </a:t>
            </a:r>
            <a:r>
              <a:rPr lang="en-US" sz="2400" i="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</a:t>
            </a:r>
            <a:r>
              <a:rPr lang="en-US" altLang="zh-TW" sz="2400" i="0" dirty="0">
                <a:solidFill>
                  <a:srgbClr val="002060"/>
                </a:solidFill>
                <a:latin typeface="+mn-lt"/>
              </a:rPr>
              <a:t> </a:t>
            </a:r>
          </a:p>
          <a:p>
            <a:pPr marL="984250" indent="-350838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TW" sz="2400" i="0" dirty="0">
                <a:solidFill>
                  <a:srgbClr val="002060"/>
                </a:solidFill>
                <a:latin typeface="+mn-lt"/>
              </a:rPr>
              <a:t>Define the concept of links and nodes</a:t>
            </a:r>
          </a:p>
          <a:p>
            <a:pPr marL="984250" indent="-350838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TW" sz="2400" i="0" dirty="0">
                <a:solidFill>
                  <a:srgbClr val="002060"/>
                </a:solidFill>
                <a:latin typeface="+mn-lt"/>
              </a:rPr>
              <a:t>Describe the services provided by the data-link layer</a:t>
            </a:r>
          </a:p>
          <a:p>
            <a:pPr marL="984250" indent="-350838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TW" sz="2400" i="0" dirty="0">
                <a:solidFill>
                  <a:srgbClr val="002060"/>
                </a:solidFill>
                <a:latin typeface="+mn-lt"/>
              </a:rPr>
              <a:t>Define two categories of links: point-to-point and broadcast links</a:t>
            </a:r>
          </a:p>
          <a:p>
            <a:pPr marL="984250" indent="-350838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TW" sz="2400" i="0" dirty="0">
                <a:solidFill>
                  <a:srgbClr val="002060"/>
                </a:solidFill>
                <a:latin typeface="+mn-lt"/>
              </a:rPr>
              <a:t>Define two sub-layers at the data-link layer</a:t>
            </a:r>
          </a:p>
        </p:txBody>
      </p:sp>
      <p:sp>
        <p:nvSpPr>
          <p:cNvPr id="11" name="Rectangle 31"/>
          <p:cNvSpPr>
            <a:spLocks noChangeArrowheads="1"/>
          </p:cNvSpPr>
          <p:nvPr/>
        </p:nvSpPr>
        <p:spPr bwMode="auto">
          <a:xfrm>
            <a:off x="174171" y="48768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>
              <a:lnSpc>
                <a:spcPct val="150000"/>
              </a:lnSpc>
              <a:defRPr/>
            </a:pPr>
            <a:r>
              <a:rPr lang="en-US" sz="24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 9.2  </a:t>
            </a:r>
            <a:r>
              <a:rPr lang="en-US" sz="2400" i="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LINK-LAYER ADDRESSING</a:t>
            </a:r>
            <a:r>
              <a:rPr lang="en-US" altLang="zh-TW" sz="2400" i="0" dirty="0">
                <a:solidFill>
                  <a:srgbClr val="002060"/>
                </a:solidFill>
                <a:latin typeface="+mn-lt"/>
              </a:rPr>
              <a:t> </a:t>
            </a:r>
          </a:p>
          <a:p>
            <a:pPr marL="801688" indent="-350838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TW" sz="2400" i="0" dirty="0">
                <a:solidFill>
                  <a:srgbClr val="002060"/>
                </a:solidFill>
                <a:latin typeface="+mn-lt"/>
              </a:rPr>
              <a:t> Discuss link-layer addressing</a:t>
            </a:r>
          </a:p>
          <a:p>
            <a:pPr marL="801688" indent="-350838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TW" sz="2400" i="0" dirty="0">
                <a:solidFill>
                  <a:srgbClr val="002060"/>
                </a:solidFill>
                <a:latin typeface="+mn-lt"/>
              </a:rPr>
              <a:t>Discuss the Address Resolution Protocol (ARP)</a:t>
            </a:r>
          </a:p>
          <a:p>
            <a:pPr marL="801688" indent="-350838" algn="just">
              <a:lnSpc>
                <a:spcPct val="150000"/>
              </a:lnSpc>
              <a:buFont typeface="Wingdings" pitchFamily="2" charset="2"/>
              <a:buChar char="Ø"/>
              <a:defRPr/>
            </a:pPr>
            <a:endParaRPr lang="en-US" sz="2400" i="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567978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1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61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61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61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61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042150" y="6243638"/>
            <a:ext cx="1905000" cy="457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eaLnBrk="1" hangingPunct="1">
              <a:defRPr/>
            </a:pPr>
            <a:fld id="{45A75704-D38D-4561-93B2-4021D8A7A506}" type="slidenum">
              <a:rPr lang="en-US" sz="1200" i="0" smtClean="0">
                <a:latin typeface="Arial" pitchFamily="34" charset="0"/>
              </a:rPr>
              <a:pPr eaLnBrk="1" hangingPunct="1">
                <a:defRPr/>
              </a:pPr>
              <a:t>20</a:t>
            </a:fld>
            <a:endParaRPr lang="en-US" sz="1200" i="0" dirty="0">
              <a:latin typeface="Arial" pitchFamily="34" charset="0"/>
            </a:endParaRPr>
          </a:p>
        </p:txBody>
      </p:sp>
      <p:sp>
        <p:nvSpPr>
          <p:cNvPr id="55300" name="Text Box 20"/>
          <p:cNvSpPr txBox="1">
            <a:spLocks noChangeArrowheads="1"/>
          </p:cNvSpPr>
          <p:nvPr/>
        </p:nvSpPr>
        <p:spPr bwMode="auto">
          <a:xfrm>
            <a:off x="76200" y="696913"/>
            <a:ext cx="8839200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l"/>
            </a:pPr>
            <a:r>
              <a:rPr lang="en-US" i="0" dirty="0">
                <a:latin typeface="+mn-lt"/>
                <a:cs typeface="Times New Roman" pitchFamily="18" charset="0"/>
              </a:rPr>
              <a:t>The </a:t>
            </a:r>
            <a:r>
              <a:rPr lang="en-US" dirty="0">
                <a:solidFill>
                  <a:srgbClr val="002060"/>
                </a:solidFill>
                <a:latin typeface="+mn-lt"/>
                <a:cs typeface="Times New Roman" pitchFamily="18" charset="0"/>
              </a:rPr>
              <a:t>unicast link-layer addresses </a:t>
            </a:r>
            <a:r>
              <a:rPr lang="en-US" i="0" dirty="0">
                <a:latin typeface="+mn-lt"/>
                <a:cs typeface="Times New Roman" pitchFamily="18" charset="0"/>
              </a:rPr>
              <a:t>in the most common LAN, </a:t>
            </a:r>
            <a:r>
              <a:rPr lang="en-US" i="0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Ethernet</a:t>
            </a:r>
            <a:r>
              <a:rPr lang="en-US" i="0" dirty="0">
                <a:latin typeface="+mn-lt"/>
                <a:cs typeface="Times New Roman" pitchFamily="18" charset="0"/>
              </a:rPr>
              <a:t>, are </a:t>
            </a:r>
            <a:r>
              <a:rPr lang="en-US" i="0" dirty="0">
                <a:solidFill>
                  <a:srgbClr val="0000CC"/>
                </a:solidFill>
                <a:latin typeface="+mn-lt"/>
                <a:cs typeface="Times New Roman" pitchFamily="18" charset="0"/>
              </a:rPr>
              <a:t>48 bits (six bytes) </a:t>
            </a:r>
            <a:r>
              <a:rPr lang="en-US" i="0" dirty="0">
                <a:latin typeface="+mn-lt"/>
                <a:cs typeface="Times New Roman" pitchFamily="18" charset="0"/>
              </a:rPr>
              <a:t>that are presented as </a:t>
            </a:r>
            <a:r>
              <a:rPr lang="en-US" i="0" dirty="0">
                <a:solidFill>
                  <a:srgbClr val="0000CC"/>
                </a:solidFill>
                <a:latin typeface="+mn-lt"/>
                <a:cs typeface="Times New Roman" pitchFamily="18" charset="0"/>
              </a:rPr>
              <a:t>12 hexadecimal digits </a:t>
            </a:r>
            <a:r>
              <a:rPr lang="en-US" i="0" dirty="0">
                <a:latin typeface="+mn-lt"/>
                <a:cs typeface="Times New Roman" pitchFamily="18" charset="0"/>
              </a:rPr>
              <a:t>separated by colons; </a:t>
            </a:r>
          </a:p>
          <a:p>
            <a:pPr marL="457200" indent="-457200" algn="just">
              <a:buFont typeface="Wingdings" panose="05000000000000000000" pitchFamily="2" charset="2"/>
              <a:buChar char="l"/>
            </a:pPr>
            <a:r>
              <a:rPr lang="en-US" i="0" dirty="0">
                <a:latin typeface="+mn-lt"/>
                <a:cs typeface="Times New Roman" pitchFamily="18" charset="0"/>
              </a:rPr>
              <a:t>For example, the following is a link-layer address of a computer. </a:t>
            </a:r>
            <a:r>
              <a:rPr lang="en-US" i="0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The second digit needs to be an odd number.</a:t>
            </a:r>
          </a:p>
        </p:txBody>
      </p:sp>
      <p:grpSp>
        <p:nvGrpSpPr>
          <p:cNvPr id="55301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55302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endParaRPr lang="en-US" dirty="0"/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1713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dirty="0">
                  <a:solidFill>
                    <a:schemeClr val="bg1"/>
                  </a:solidFill>
                  <a:latin typeface="+mj-lt"/>
                  <a:ea typeface="Adobe Gothic Std B" pitchFamily="34" charset="-128"/>
                </a:rPr>
                <a:t>Example 9.1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676400" y="5257800"/>
            <a:ext cx="51972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i="0" dirty="0">
                <a:latin typeface="Arial Black" pitchFamily="34" charset="0"/>
              </a:rPr>
              <a:t>A</a:t>
            </a:r>
            <a:r>
              <a:rPr lang="en-US" sz="4000" i="0" dirty="0">
                <a:solidFill>
                  <a:srgbClr val="FF0000"/>
                </a:solidFill>
                <a:latin typeface="Arial Black" pitchFamily="34" charset="0"/>
              </a:rPr>
              <a:t>3</a:t>
            </a:r>
            <a:r>
              <a:rPr lang="en-US" sz="4000" i="0" dirty="0">
                <a:latin typeface="Arial Black" pitchFamily="34" charset="0"/>
              </a:rPr>
              <a:t>:34:45:11:92:F1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058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042150" y="6243638"/>
            <a:ext cx="1905000" cy="457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eaLnBrk="1" hangingPunct="1">
              <a:defRPr/>
            </a:pPr>
            <a:fld id="{45A75704-D38D-4561-93B2-4021D8A7A506}" type="slidenum">
              <a:rPr lang="en-US" sz="1200" i="0" smtClean="0">
                <a:latin typeface="Arial" pitchFamily="34" charset="0"/>
              </a:rPr>
              <a:pPr eaLnBrk="1" hangingPunct="1">
                <a:defRPr/>
              </a:pPr>
              <a:t>21</a:t>
            </a:fld>
            <a:endParaRPr lang="en-US" sz="1200" i="0" dirty="0">
              <a:latin typeface="Arial" pitchFamily="34" charset="0"/>
            </a:endParaRPr>
          </a:p>
        </p:txBody>
      </p:sp>
      <p:sp>
        <p:nvSpPr>
          <p:cNvPr id="55300" name="Text Box 20"/>
          <p:cNvSpPr txBox="1">
            <a:spLocks noChangeArrowheads="1"/>
          </p:cNvSpPr>
          <p:nvPr/>
        </p:nvSpPr>
        <p:spPr bwMode="auto">
          <a:xfrm>
            <a:off x="76200" y="696913"/>
            <a:ext cx="88392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i="0" dirty="0">
                <a:latin typeface="+mn-lt"/>
                <a:cs typeface="Times New Roman" pitchFamily="18" charset="0"/>
              </a:rPr>
              <a:t>In the</a:t>
            </a:r>
            <a:r>
              <a:rPr lang="en-US" sz="2800" i="0" dirty="0">
                <a:solidFill>
                  <a:srgbClr val="002060"/>
                </a:solidFill>
                <a:latin typeface="+mn-lt"/>
                <a:cs typeface="Times New Roman" pitchFamily="18" charset="0"/>
              </a:rPr>
              <a:t> </a:t>
            </a:r>
            <a:r>
              <a:rPr lang="en-US" sz="2800" dirty="0">
                <a:solidFill>
                  <a:srgbClr val="002060"/>
                </a:solidFill>
                <a:latin typeface="+mn-lt"/>
                <a:cs typeface="Times New Roman" pitchFamily="18" charset="0"/>
              </a:rPr>
              <a:t>multicast link-layer addresses, </a:t>
            </a:r>
            <a:r>
              <a:rPr lang="en-US" sz="2800" i="0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t</a:t>
            </a:r>
            <a:r>
              <a:rPr lang="en-US" sz="2800" i="0" u="sng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he second digit</a:t>
            </a:r>
            <a:r>
              <a:rPr lang="en-US" sz="2800" i="0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, </a:t>
            </a:r>
            <a:r>
              <a:rPr lang="en-US" sz="2800" i="0" dirty="0">
                <a:latin typeface="+mn-lt"/>
                <a:cs typeface="Times New Roman" pitchFamily="18" charset="0"/>
              </a:rPr>
              <a:t>needs to be </a:t>
            </a:r>
            <a:r>
              <a:rPr lang="en-US" sz="2800" i="0" u="sng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an even number </a:t>
            </a:r>
            <a:r>
              <a:rPr lang="en-US" sz="2800" i="0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in hexadecimal</a:t>
            </a:r>
            <a:r>
              <a:rPr lang="en-US" sz="2800" i="0" dirty="0">
                <a:latin typeface="+mn-lt"/>
                <a:cs typeface="Times New Roman" pitchFamily="18" charset="0"/>
              </a:rPr>
              <a:t>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i="0" dirty="0">
                <a:latin typeface="+mn-lt"/>
                <a:cs typeface="Times New Roman" pitchFamily="18" charset="0"/>
              </a:rPr>
              <a:t>The following shows a multicast address:</a:t>
            </a:r>
          </a:p>
        </p:txBody>
      </p:sp>
      <p:grpSp>
        <p:nvGrpSpPr>
          <p:cNvPr id="55301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55302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endParaRPr lang="en-US" dirty="0"/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1713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dirty="0">
                  <a:solidFill>
                    <a:schemeClr val="bg1"/>
                  </a:solidFill>
                  <a:latin typeface="+mj-lt"/>
                  <a:ea typeface="Adobe Gothic Std B" pitchFamily="34" charset="-128"/>
                </a:rPr>
                <a:t>Example 9.2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1600200" y="4107359"/>
            <a:ext cx="57054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0" dirty="0">
                <a:latin typeface="Arial Black" pitchFamily="34" charset="0"/>
              </a:rPr>
              <a:t>A</a:t>
            </a:r>
            <a:r>
              <a:rPr lang="en-US" sz="4400" i="0" dirty="0">
                <a:solidFill>
                  <a:srgbClr val="FF0000"/>
                </a:solidFill>
                <a:latin typeface="Arial Black" pitchFamily="34" charset="0"/>
              </a:rPr>
              <a:t>2</a:t>
            </a:r>
            <a:r>
              <a:rPr lang="en-US" sz="4400" i="0" dirty="0">
                <a:latin typeface="Arial Black" pitchFamily="34" charset="0"/>
              </a:rPr>
              <a:t>:34:45:11:92:F1</a:t>
            </a:r>
            <a:endParaRPr lang="en-US" sz="4400" dirty="0">
              <a:latin typeface="Arial Black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5095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042150" y="6243638"/>
            <a:ext cx="1905000" cy="457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eaLnBrk="1" hangingPunct="1">
              <a:defRPr/>
            </a:pPr>
            <a:fld id="{45A75704-D38D-4561-93B2-4021D8A7A506}" type="slidenum">
              <a:rPr lang="en-US" sz="1200" i="0" smtClean="0">
                <a:latin typeface="Arial" pitchFamily="34" charset="0"/>
              </a:rPr>
              <a:pPr eaLnBrk="1" hangingPunct="1">
                <a:defRPr/>
              </a:pPr>
              <a:t>22</a:t>
            </a:fld>
            <a:endParaRPr lang="en-US" sz="1200" i="0" dirty="0">
              <a:latin typeface="Arial" pitchFamily="34" charset="0"/>
            </a:endParaRPr>
          </a:p>
        </p:txBody>
      </p:sp>
      <p:sp>
        <p:nvSpPr>
          <p:cNvPr id="55300" name="Text Box 20"/>
          <p:cNvSpPr txBox="1">
            <a:spLocks noChangeArrowheads="1"/>
          </p:cNvSpPr>
          <p:nvPr/>
        </p:nvSpPr>
        <p:spPr bwMode="auto">
          <a:xfrm>
            <a:off x="76200" y="696913"/>
            <a:ext cx="883920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i="0" dirty="0">
                <a:latin typeface="+mn-lt"/>
                <a:cs typeface="Times New Roman" pitchFamily="18" charset="0"/>
              </a:rPr>
              <a:t>The </a:t>
            </a:r>
            <a:r>
              <a:rPr lang="en-US" dirty="0">
                <a:latin typeface="+mn-lt"/>
                <a:cs typeface="Times New Roman" pitchFamily="18" charset="0"/>
              </a:rPr>
              <a:t>broadcast link-layer addresses is</a:t>
            </a:r>
            <a:r>
              <a:rPr lang="en-US" i="0" dirty="0">
                <a:latin typeface="+mn-lt"/>
                <a:cs typeface="Times New Roman" pitchFamily="18" charset="0"/>
              </a:rPr>
              <a:t> </a:t>
            </a:r>
            <a:r>
              <a:rPr lang="en-US" i="0" u="sng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all 1s</a:t>
            </a:r>
            <a:r>
              <a:rPr lang="en-US" i="0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, </a:t>
            </a:r>
            <a:r>
              <a:rPr lang="en-US" i="0" dirty="0">
                <a:latin typeface="+mn-lt"/>
                <a:cs typeface="Times New Roman" pitchFamily="18" charset="0"/>
              </a:rPr>
              <a:t>that are presented as 12 hexadecimal digits separated by colons.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i="0" dirty="0">
                <a:latin typeface="+mn-lt"/>
                <a:cs typeface="Times New Roman" pitchFamily="18" charset="0"/>
              </a:rPr>
              <a:t>The following shows a broadcast address:</a:t>
            </a:r>
          </a:p>
        </p:txBody>
      </p:sp>
      <p:grpSp>
        <p:nvGrpSpPr>
          <p:cNvPr id="55301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55302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endParaRPr lang="en-US" dirty="0"/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1713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dirty="0">
                  <a:solidFill>
                    <a:schemeClr val="bg1"/>
                  </a:solidFill>
                  <a:latin typeface="+mj-lt"/>
                  <a:ea typeface="Adobe Gothic Std B" pitchFamily="34" charset="-128"/>
                </a:rPr>
                <a:t>Example 9.3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670" y="3408422"/>
            <a:ext cx="555307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5985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i="0" dirty="0">
                <a:latin typeface="Arial" pitchFamily="34" charset="0"/>
              </a:rPr>
              <a:t>1.</a:t>
            </a:r>
            <a:fld id="{C0D7C2F5-5BA8-4713-86B8-AFDF83E63D1C}" type="slidenum">
              <a:rPr lang="en-US" sz="1200" i="0" smtClean="0">
                <a:latin typeface="Arial" pitchFamily="34" charset="0"/>
              </a:rPr>
              <a:pPr/>
              <a:t>23</a:t>
            </a:fld>
            <a:endParaRPr lang="en-US" sz="1200" i="0" dirty="0">
              <a:latin typeface="Arial" pitchFamily="34" charset="0"/>
            </a:endParaRPr>
          </a:p>
        </p:txBody>
      </p:sp>
      <p:sp>
        <p:nvSpPr>
          <p:cNvPr id="8195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197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198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199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200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201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1143000" y="0"/>
            <a:ext cx="55878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3600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9.2.2  ARP: Address services</a:t>
            </a:r>
          </a:p>
        </p:txBody>
      </p:sp>
      <p:sp>
        <p:nvSpPr>
          <p:cNvPr id="6155" name="Rectangle 10"/>
          <p:cNvSpPr>
            <a:spLocks noChangeArrowheads="1"/>
          </p:cNvSpPr>
          <p:nvPr/>
        </p:nvSpPr>
        <p:spPr bwMode="auto">
          <a:xfrm>
            <a:off x="356394" y="879475"/>
            <a:ext cx="8559006" cy="310854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5125" indent="-365125" algn="just">
              <a:buFont typeface="Wingdings" pitchFamily="2" charset="2"/>
              <a:buChar char="l"/>
              <a:defRPr/>
            </a:pPr>
            <a:r>
              <a:rPr lang="en-US" sz="2800" dirty="0">
                <a:latin typeface="Times New Roman" pitchFamily="18" charset="0"/>
              </a:rPr>
              <a:t> </a:t>
            </a:r>
            <a:r>
              <a:rPr lang="en-US" sz="2800" i="0" dirty="0">
                <a:latin typeface="+mn-ea"/>
              </a:rPr>
              <a:t>The IP address of the next node is not helpful in moving a frame through a link.</a:t>
            </a:r>
          </a:p>
          <a:p>
            <a:pPr lvl="1" algn="just">
              <a:buFont typeface="Wingdings" pitchFamily="2" charset="2"/>
              <a:buChar char="Ø"/>
              <a:defRPr/>
            </a:pPr>
            <a:r>
              <a:rPr lang="en-US" sz="2800" i="0" dirty="0">
                <a:latin typeface="+mn-ea"/>
              </a:rPr>
              <a:t> Need the link-layer address of the next node.</a:t>
            </a:r>
          </a:p>
          <a:p>
            <a:pPr marL="801688" lvl="1" indent="-344488" algn="just">
              <a:buFont typeface="Wingdings" pitchFamily="2" charset="2"/>
              <a:buChar char="Ø"/>
              <a:defRPr/>
            </a:pPr>
            <a:r>
              <a:rPr lang="en-US" sz="2800" i="0" dirty="0">
                <a:latin typeface="+mn-ea"/>
              </a:rPr>
              <a:t>Address Resolution Protocol (</a:t>
            </a:r>
            <a:r>
              <a:rPr lang="en-US" sz="2800" i="0" dirty="0">
                <a:solidFill>
                  <a:srgbClr val="FF0000"/>
                </a:solidFill>
                <a:latin typeface="+mn-ea"/>
              </a:rPr>
              <a:t>ARP</a:t>
            </a:r>
            <a:r>
              <a:rPr lang="en-US" sz="2800" i="0" dirty="0">
                <a:latin typeface="+mn-ea"/>
              </a:rPr>
              <a:t>) provides such an </a:t>
            </a:r>
            <a:r>
              <a:rPr lang="en-US" sz="2800" i="0" dirty="0">
                <a:solidFill>
                  <a:srgbClr val="0000CC"/>
                </a:solidFill>
                <a:latin typeface="+mn-ea"/>
              </a:rPr>
              <a:t>address translation service</a:t>
            </a:r>
            <a:r>
              <a:rPr lang="en-US" sz="2800" i="0" dirty="0">
                <a:latin typeface="+mn-ea"/>
              </a:rPr>
              <a:t>.  It belongs to </a:t>
            </a:r>
            <a:r>
              <a:rPr lang="en-US" sz="2800" i="0" dirty="0">
                <a:solidFill>
                  <a:srgbClr val="FF0000"/>
                </a:solidFill>
                <a:latin typeface="+mn-ea"/>
              </a:rPr>
              <a:t>the network layer</a:t>
            </a:r>
            <a:r>
              <a:rPr lang="en-US" sz="2800" i="0" dirty="0">
                <a:latin typeface="+mn-ea"/>
              </a:rPr>
              <a:t>.</a:t>
            </a: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800600"/>
            <a:ext cx="6953250" cy="250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742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i="0" dirty="0">
                <a:latin typeface="Arial" pitchFamily="34" charset="0"/>
              </a:rPr>
              <a:t>1.</a:t>
            </a:r>
            <a:fld id="{D12C7621-E536-4247-8B24-57E128E76379}" type="slidenum">
              <a:rPr lang="en-US" sz="1200" i="0" smtClean="0">
                <a:latin typeface="Arial" pitchFamily="34" charset="0"/>
              </a:rPr>
              <a:pPr/>
              <a:t>24</a:t>
            </a:fld>
            <a:endParaRPr lang="en-US" sz="1200" i="0" dirty="0">
              <a:latin typeface="Arial" pitchFamily="34" charset="0"/>
            </a:endParaRPr>
          </a:p>
        </p:txBody>
      </p:sp>
      <p:sp>
        <p:nvSpPr>
          <p:cNvPr id="66563" name="Rectangle 14"/>
          <p:cNvSpPr>
            <a:spLocks noChangeArrowheads="1"/>
          </p:cNvSpPr>
          <p:nvPr/>
        </p:nvSpPr>
        <p:spPr bwMode="auto">
          <a:xfrm>
            <a:off x="158792" y="42468"/>
            <a:ext cx="8153400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sz="2800" i="0" dirty="0">
                <a:latin typeface="+mn-lt"/>
                <a:cs typeface="Times New Roman" pitchFamily="18" charset="0"/>
              </a:rPr>
              <a:t>ARP operation</a:t>
            </a:r>
          </a:p>
        </p:txBody>
      </p:sp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44" y="1752600"/>
            <a:ext cx="7889875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57" y="4124325"/>
            <a:ext cx="7916862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533400" y="543885"/>
            <a:ext cx="8229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i="0" dirty="0"/>
              <a:t>A host or router sends an ARP request packet with broadcast.  The intended recipient sends back an ARP response packet with unicast.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66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i="0" dirty="0">
                <a:latin typeface="Arial" pitchFamily="34" charset="0"/>
              </a:rPr>
              <a:t>1.</a:t>
            </a:r>
            <a:fld id="{E8FDBDE6-C05F-47C6-A84B-EF10E3D29051}" type="slidenum">
              <a:rPr lang="en-US" sz="1200" i="0" smtClean="0">
                <a:latin typeface="Arial" pitchFamily="34" charset="0"/>
              </a:rPr>
              <a:pPr/>
              <a:t>25</a:t>
            </a:fld>
            <a:endParaRPr lang="en-US" sz="1200" i="0" dirty="0">
              <a:latin typeface="Arial" pitchFamily="34" charset="0"/>
            </a:endParaRPr>
          </a:p>
        </p:txBody>
      </p:sp>
      <p:sp>
        <p:nvSpPr>
          <p:cNvPr id="67587" name="Rectangle 14"/>
          <p:cNvSpPr>
            <a:spLocks noChangeArrowheads="1"/>
          </p:cNvSpPr>
          <p:nvPr/>
        </p:nvSpPr>
        <p:spPr bwMode="auto">
          <a:xfrm>
            <a:off x="152400" y="40989"/>
            <a:ext cx="8153400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i="0" dirty="0">
                <a:latin typeface="+mn-lt"/>
                <a:cs typeface="Times New Roman" pitchFamily="18" charset="0"/>
              </a:rPr>
              <a:t>ARP packet</a:t>
            </a:r>
          </a:p>
        </p:txBody>
      </p:sp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19" y="2322103"/>
            <a:ext cx="7065962" cy="400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609600" y="682183"/>
            <a:ext cx="8077201" cy="15696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en-US" sz="2400" i="0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Hardware:  </a:t>
            </a:r>
            <a:r>
              <a:rPr lang="en-US" sz="2400" i="0" dirty="0">
                <a:latin typeface="+mn-lt"/>
                <a:cs typeface="Times New Roman" pitchFamily="18" charset="0"/>
              </a:rPr>
              <a:t>LAN or WAN protocol  (</a:t>
            </a:r>
            <a:r>
              <a:rPr lang="en-US" sz="2400" i="0" dirty="0">
                <a:solidFill>
                  <a:srgbClr val="0000CC"/>
                </a:solidFill>
                <a:latin typeface="+mn-lt"/>
                <a:cs typeface="Times New Roman" pitchFamily="18" charset="0"/>
              </a:rPr>
              <a:t>Ethernet</a:t>
            </a:r>
            <a:r>
              <a:rPr lang="en-US" sz="2400" i="0" dirty="0">
                <a:latin typeface="+mn-lt"/>
                <a:cs typeface="Times New Roman" pitchFamily="18" charset="0"/>
              </a:rPr>
              <a:t> is </a:t>
            </a:r>
            <a:r>
              <a:rPr lang="en-US" sz="2400" i="0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1</a:t>
            </a:r>
            <a:r>
              <a:rPr lang="en-US" sz="2400" i="0" dirty="0">
                <a:latin typeface="+mn-lt"/>
                <a:cs typeface="Times New Roman" pitchFamily="18" charset="0"/>
              </a:rPr>
              <a:t>)</a:t>
            </a:r>
          </a:p>
          <a:p>
            <a:r>
              <a:rPr lang="en-US" altLang="zh-TW" sz="2400" i="0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Protocol:  </a:t>
            </a:r>
            <a:r>
              <a:rPr lang="en-US" altLang="zh-TW" sz="2400" i="0" dirty="0">
                <a:latin typeface="+mn-lt"/>
                <a:cs typeface="Times New Roman" pitchFamily="18" charset="0"/>
              </a:rPr>
              <a:t>Network-layer protocol  (</a:t>
            </a:r>
            <a:r>
              <a:rPr lang="en-US" altLang="zh-TW" sz="2400" i="0" dirty="0">
                <a:solidFill>
                  <a:srgbClr val="0000CC"/>
                </a:solidFill>
                <a:latin typeface="+mn-lt"/>
                <a:cs typeface="Times New Roman" pitchFamily="18" charset="0"/>
              </a:rPr>
              <a:t>IPv4</a:t>
            </a:r>
            <a:r>
              <a:rPr lang="en-US" altLang="zh-TW" sz="2400" i="0" dirty="0">
                <a:latin typeface="+mn-lt"/>
                <a:cs typeface="Times New Roman" pitchFamily="18" charset="0"/>
              </a:rPr>
              <a:t> is </a:t>
            </a:r>
            <a:r>
              <a:rPr lang="en-US" altLang="zh-TW" sz="2400" i="0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(0800)</a:t>
            </a:r>
            <a:r>
              <a:rPr lang="en-US" altLang="zh-TW" sz="2400" i="0" baseline="-25000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16</a:t>
            </a:r>
            <a:r>
              <a:rPr lang="en-US" altLang="zh-TW" sz="2400" i="0" dirty="0">
                <a:latin typeface="+mn-lt"/>
                <a:cs typeface="Times New Roman" pitchFamily="18" charset="0"/>
              </a:rPr>
              <a:t>)</a:t>
            </a:r>
          </a:p>
          <a:p>
            <a:r>
              <a:rPr lang="en-US" sz="2400" dirty="0">
                <a:latin typeface="+mn-lt"/>
                <a:cs typeface="Times New Roman" pitchFamily="18" charset="0"/>
              </a:rPr>
              <a:t> 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6098930" y="4419600"/>
            <a:ext cx="1292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IP address</a:t>
            </a:r>
            <a:endParaRPr lang="zh-TW" alt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098930" y="5619690"/>
            <a:ext cx="1292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IP address</a:t>
            </a:r>
            <a:endParaRPr lang="zh-TW" alt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080052" y="3810000"/>
            <a:ext cx="161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MAC address</a:t>
            </a:r>
            <a:endParaRPr lang="zh-TW" alt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80052" y="5029200"/>
            <a:ext cx="161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MAC address</a:t>
            </a:r>
            <a:endParaRPr lang="zh-TW" alt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042150" y="6243638"/>
            <a:ext cx="1905000" cy="457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eaLnBrk="1" hangingPunct="1">
              <a:defRPr/>
            </a:pPr>
            <a:fld id="{45A75704-D38D-4561-93B2-4021D8A7A506}" type="slidenum">
              <a:rPr lang="en-US" sz="1200" i="0" smtClean="0">
                <a:latin typeface="Arial" pitchFamily="34" charset="0"/>
              </a:rPr>
              <a:pPr eaLnBrk="1" hangingPunct="1">
                <a:defRPr/>
              </a:pPr>
              <a:t>26</a:t>
            </a:fld>
            <a:endParaRPr lang="en-US" sz="1200" i="0" dirty="0">
              <a:latin typeface="Arial" pitchFamily="34" charset="0"/>
            </a:endParaRPr>
          </a:p>
        </p:txBody>
      </p:sp>
      <p:sp>
        <p:nvSpPr>
          <p:cNvPr id="55300" name="Text Box 20"/>
          <p:cNvSpPr txBox="1">
            <a:spLocks noChangeArrowheads="1"/>
          </p:cNvSpPr>
          <p:nvPr/>
        </p:nvSpPr>
        <p:spPr bwMode="auto">
          <a:xfrm>
            <a:off x="76200" y="696913"/>
            <a:ext cx="88392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  <a:cs typeface="Arial" pitchFamily="34" charset="0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i="0" dirty="0">
                <a:latin typeface="+mn-lt"/>
                <a:cs typeface="Times New Roman" pitchFamily="18" charset="0"/>
              </a:rPr>
              <a:t>A host with IP address </a:t>
            </a:r>
            <a:r>
              <a:rPr lang="en-US" sz="2800" i="0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N1</a:t>
            </a:r>
            <a:r>
              <a:rPr lang="en-US" sz="2800" i="0" dirty="0">
                <a:latin typeface="+mn-lt"/>
                <a:cs typeface="Times New Roman" pitchFamily="18" charset="0"/>
              </a:rPr>
              <a:t> and MAC address </a:t>
            </a:r>
            <a:r>
              <a:rPr lang="en-US" sz="2800" i="0" dirty="0">
                <a:solidFill>
                  <a:srgbClr val="7030A0"/>
                </a:solidFill>
                <a:latin typeface="+mn-lt"/>
                <a:cs typeface="Times New Roman" pitchFamily="18" charset="0"/>
              </a:rPr>
              <a:t>L1</a:t>
            </a:r>
            <a:r>
              <a:rPr lang="en-US" sz="2800" i="0" dirty="0">
                <a:latin typeface="+mn-lt"/>
                <a:cs typeface="Times New Roman" pitchFamily="18" charset="0"/>
              </a:rPr>
              <a:t> has a packet to send to another host with IP address </a:t>
            </a:r>
            <a:r>
              <a:rPr lang="en-US" sz="2800" i="0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N2</a:t>
            </a:r>
            <a:r>
              <a:rPr lang="en-US" sz="2800" i="0" dirty="0">
                <a:latin typeface="+mn-lt"/>
                <a:cs typeface="Times New Roman" pitchFamily="18" charset="0"/>
              </a:rPr>
              <a:t> and physical address </a:t>
            </a:r>
            <a:r>
              <a:rPr lang="en-US" sz="2800" i="0" dirty="0">
                <a:solidFill>
                  <a:srgbClr val="7030A0"/>
                </a:solidFill>
                <a:latin typeface="+mn-lt"/>
                <a:cs typeface="Times New Roman" pitchFamily="18" charset="0"/>
              </a:rPr>
              <a:t>L2</a:t>
            </a:r>
            <a:r>
              <a:rPr lang="en-US" sz="2800" i="0" dirty="0">
                <a:latin typeface="+mn-lt"/>
                <a:cs typeface="Times New Roman" pitchFamily="18" charset="0"/>
              </a:rPr>
              <a:t> (which is unknown to the first host).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i="0" dirty="0">
                <a:latin typeface="+mn-lt"/>
                <a:cs typeface="Times New Roman" pitchFamily="18" charset="0"/>
              </a:rPr>
              <a:t>The two hosts are on the same network. </a:t>
            </a:r>
          </a:p>
        </p:txBody>
      </p:sp>
      <p:grpSp>
        <p:nvGrpSpPr>
          <p:cNvPr id="55301" name="Group 23"/>
          <p:cNvGrpSpPr>
            <a:grpSpLocks/>
          </p:cNvGrpSpPr>
          <p:nvPr/>
        </p:nvGrpSpPr>
        <p:grpSpPr bwMode="auto">
          <a:xfrm>
            <a:off x="0" y="0"/>
            <a:ext cx="9144000" cy="609600"/>
            <a:chOff x="0" y="2448"/>
            <a:chExt cx="5760" cy="384"/>
          </a:xfrm>
        </p:grpSpPr>
        <p:sp>
          <p:nvSpPr>
            <p:cNvPr id="55302" name="Rectangle 22"/>
            <p:cNvSpPr>
              <a:spLocks noChangeArrowheads="1"/>
            </p:cNvSpPr>
            <p:nvPr/>
          </p:nvSpPr>
          <p:spPr bwMode="auto">
            <a:xfrm>
              <a:off x="0" y="2448"/>
              <a:ext cx="5760" cy="384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endParaRPr lang="en-US" dirty="0"/>
            </a:p>
          </p:txBody>
        </p:sp>
        <p:sp>
          <p:nvSpPr>
            <p:cNvPr id="630799" name="Text Box 15"/>
            <p:cNvSpPr txBox="1">
              <a:spLocks noChangeArrowheads="1"/>
            </p:cNvSpPr>
            <p:nvPr/>
          </p:nvSpPr>
          <p:spPr bwMode="auto">
            <a:xfrm>
              <a:off x="0" y="2448"/>
              <a:ext cx="1713" cy="368"/>
            </a:xfrm>
            <a:prstGeom prst="rect">
              <a:avLst/>
            </a:prstGeom>
            <a:solidFill>
              <a:srgbClr val="2CB843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dirty="0">
                  <a:solidFill>
                    <a:schemeClr val="bg1"/>
                  </a:solidFill>
                  <a:latin typeface="+mj-lt"/>
                  <a:ea typeface="Adobe Gothic Std B" pitchFamily="34" charset="-128"/>
                </a:rPr>
                <a:t>Example 9.4</a:t>
              </a:r>
            </a:p>
          </p:txBody>
        </p:sp>
      </p:grp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83" y="3859442"/>
            <a:ext cx="7968433" cy="1233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058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5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5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i="0" dirty="0">
                <a:latin typeface="Arial" pitchFamily="34" charset="0"/>
              </a:rPr>
              <a:t>1.</a:t>
            </a:r>
            <a:fld id="{3E284121-1458-4C6B-8F4A-6691B4F4E8C9}" type="slidenum">
              <a:rPr lang="en-US" sz="1200" i="0" smtClean="0">
                <a:latin typeface="Arial" pitchFamily="34" charset="0"/>
              </a:rPr>
              <a:pPr/>
              <a:t>27</a:t>
            </a:fld>
            <a:endParaRPr lang="en-US" sz="1200" i="0" dirty="0">
              <a:latin typeface="Arial" pitchFamily="34" charset="0"/>
            </a:endParaRPr>
          </a:p>
        </p:txBody>
      </p:sp>
      <p:sp>
        <p:nvSpPr>
          <p:cNvPr id="68611" name="Rectangle 14"/>
          <p:cNvSpPr>
            <a:spLocks noChangeArrowheads="1"/>
          </p:cNvSpPr>
          <p:nvPr/>
        </p:nvSpPr>
        <p:spPr bwMode="auto">
          <a:xfrm>
            <a:off x="152400" y="71766"/>
            <a:ext cx="8153400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-BoldItalic"/>
              </a:rPr>
              <a:t>Figure 9.9:  </a:t>
            </a:r>
            <a:r>
              <a:rPr lang="en-US" altLang="zh-TW" sz="2800" dirty="0">
                <a:latin typeface="Times-BoldItalic"/>
              </a:rPr>
              <a:t>Example 9.4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26" y="1914270"/>
            <a:ext cx="6995975" cy="210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034" y="4634490"/>
            <a:ext cx="6086441" cy="184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191726" y="2371470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=A</a:t>
            </a:r>
            <a:endParaRPr lang="zh-TW" altLang="en-US" sz="1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454800" y="539649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=A</a:t>
            </a:r>
            <a:endParaRPr lang="zh-TW" altLang="en-US" sz="1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467600" y="5015490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=B</a:t>
            </a:r>
            <a:endParaRPr lang="zh-TW" altLang="en-US" sz="1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182060" y="5668280"/>
            <a:ext cx="36174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N1</a:t>
            </a:r>
            <a:endParaRPr lang="zh-TW" altLang="en-US" sz="11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57200" y="5015490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M=FF:FF:FF:FF:FF:FF</a:t>
            </a:r>
            <a:endParaRPr lang="zh-TW" altLang="en-US" sz="2400" i="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" name="直線單箭頭接點 2"/>
          <p:cNvCxnSpPr/>
          <p:nvPr/>
        </p:nvCxnSpPr>
        <p:spPr bwMode="auto">
          <a:xfrm flipH="1">
            <a:off x="4229100" y="1452448"/>
            <a:ext cx="715225" cy="3916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4" name="文字方塊 3"/>
          <p:cNvSpPr txBox="1"/>
          <p:nvPr/>
        </p:nvSpPr>
        <p:spPr>
          <a:xfrm>
            <a:off x="4566117" y="910401"/>
            <a:ext cx="1024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IPv4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 bwMode="auto">
          <a:xfrm>
            <a:off x="1463235" y="1403937"/>
            <a:ext cx="541623" cy="440177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1" name="文字方塊 10"/>
          <p:cNvSpPr txBox="1"/>
          <p:nvPr/>
        </p:nvSpPr>
        <p:spPr>
          <a:xfrm>
            <a:off x="177114" y="895587"/>
            <a:ext cx="182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Ethernet</a:t>
            </a:r>
            <a:endParaRPr lang="zh-TW" altLang="en-US" dirty="0"/>
          </a:p>
        </p:txBody>
      </p:sp>
      <p:cxnSp>
        <p:nvCxnSpPr>
          <p:cNvPr id="20" name="直線單箭頭接點 19"/>
          <p:cNvCxnSpPr/>
          <p:nvPr/>
        </p:nvCxnSpPr>
        <p:spPr bwMode="auto">
          <a:xfrm>
            <a:off x="1295400" y="2123948"/>
            <a:ext cx="490132" cy="24752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7" name="文字方塊 16"/>
          <p:cNvSpPr txBox="1"/>
          <p:nvPr/>
        </p:nvSpPr>
        <p:spPr>
          <a:xfrm>
            <a:off x="24123" y="1728708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/>
              <a:t>HW@6 bytes</a:t>
            </a:r>
            <a:endParaRPr lang="zh-TW" altLang="en-US" sz="1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3048000" y="2819400"/>
            <a:ext cx="381000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sz="1200" i="0" dirty="0"/>
              <a:t>1s</a:t>
            </a:r>
            <a:endParaRPr lang="zh-TW" altLang="en-US" sz="1200" i="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325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i="0" dirty="0">
                <a:latin typeface="Arial" pitchFamily="34" charset="0"/>
              </a:rPr>
              <a:t>1.</a:t>
            </a:r>
            <a:fld id="{45E6A3DE-32DF-462E-A708-4B9D70A90799}" type="slidenum">
              <a:rPr lang="en-US" sz="1200" i="0" smtClean="0">
                <a:latin typeface="Arial" pitchFamily="34" charset="0"/>
              </a:rPr>
              <a:pPr/>
              <a:t>28</a:t>
            </a:fld>
            <a:endParaRPr lang="en-US" sz="1200" i="0" dirty="0">
              <a:latin typeface="Arial" pitchFamily="34" charset="0"/>
            </a:endParaRPr>
          </a:p>
        </p:txBody>
      </p:sp>
      <p:sp>
        <p:nvSpPr>
          <p:cNvPr id="69635" name="Rectangle 14"/>
          <p:cNvSpPr>
            <a:spLocks noChangeArrowheads="1"/>
          </p:cNvSpPr>
          <p:nvPr/>
        </p:nvSpPr>
        <p:spPr bwMode="auto">
          <a:xfrm>
            <a:off x="533400" y="597933"/>
            <a:ext cx="7772400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9.2.3  An Example of Communication with Internet</a:t>
            </a:r>
            <a:endParaRPr lang="en-US" altLang="zh-TW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8354361" cy="155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133600" y="3810000"/>
            <a:ext cx="3574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400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: Serving router of Alice</a:t>
            </a:r>
            <a:endParaRPr lang="zh-TW" altLang="en-US" sz="24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" name="直線單箭頭接點 2"/>
          <p:cNvCxnSpPr/>
          <p:nvPr/>
        </p:nvCxnSpPr>
        <p:spPr bwMode="auto">
          <a:xfrm flipH="1" flipV="1">
            <a:off x="2209800" y="2971800"/>
            <a:ext cx="7620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ysDot"/>
            <a:round/>
            <a:headEnd type="none" w="med" len="med"/>
            <a:tailEnd type="triangle"/>
          </a:ln>
          <a:effectLst/>
        </p:spPr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Configuration Table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0225507"/>
              </p:ext>
            </p:extLst>
          </p:nvPr>
        </p:nvGraphicFramePr>
        <p:xfrm>
          <a:off x="457200" y="1600200"/>
          <a:ext cx="8229600" cy="403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6280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FF0000"/>
                          </a:solidFill>
                        </a:rPr>
                        <a:t>IP address</a:t>
                      </a:r>
                      <a:endParaRPr lang="zh-TW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FF0000"/>
                          </a:solidFill>
                        </a:rPr>
                        <a:t>140.138.22.15</a:t>
                      </a:r>
                      <a:endParaRPr lang="zh-TW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32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Serving gateway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140.138.22.23</a:t>
                      </a:r>
                      <a:endParaRPr lang="zh-TW" altLang="en-US" sz="2800" dirty="0"/>
                    </a:p>
                    <a:p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MASK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255.255.254.0</a:t>
                      </a:r>
                    </a:p>
                    <a:p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DNS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140.138.44.54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…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…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</a:t>
            </a:r>
            <a:fld id="{04965BEB-C104-42D6-8E6E-918E6139B79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565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i="0" dirty="0">
                <a:latin typeface="Arial" pitchFamily="34" charset="0"/>
              </a:rPr>
              <a:t>1.</a:t>
            </a:r>
            <a:fld id="{59716B62-D03F-4007-A357-23D64B332ED1}" type="slidenum">
              <a:rPr lang="en-US" sz="1200" i="0" smtClean="0">
                <a:latin typeface="Arial" pitchFamily="34" charset="0"/>
              </a:rPr>
              <a:pPr/>
              <a:t>3</a:t>
            </a:fld>
            <a:endParaRPr lang="en-US" sz="1200" i="0" dirty="0">
              <a:latin typeface="Arial" pitchFamily="34" charset="0"/>
            </a:endParaRPr>
          </a:p>
        </p:txBody>
      </p:sp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i="0" dirty="0"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4325938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lvl="2">
              <a:defRPr/>
            </a:pPr>
            <a:r>
              <a:rPr lang="en-US" i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" pitchFamily="18" charset="0"/>
              </a:rPr>
              <a:t>9-1   INTRODUCTION</a:t>
            </a:r>
          </a:p>
          <a:p>
            <a:pPr marL="0" lvl="2">
              <a:defRPr/>
            </a:pPr>
            <a:endParaRPr lang="en-US" i="0" dirty="0">
              <a:effectLst>
                <a:outerShdw blurRad="38100" dist="38100" dir="2700000" algn="tl">
                  <a:srgbClr val="C0C0C0"/>
                </a:outerShdw>
              </a:effectLst>
              <a:latin typeface="Times" pitchFamily="18" charset="0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endParaRPr lang="en-US" sz="1800" i="0" dirty="0">
              <a:latin typeface="Times New Roman" pitchFamily="18" charset="0"/>
            </a:endParaRPr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381000" y="1658938"/>
            <a:ext cx="8077200" cy="575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65125" indent="-365125" algn="just">
              <a:buFont typeface="Wingdings" pitchFamily="2" charset="2"/>
              <a:buChar char="l"/>
              <a:defRPr/>
            </a:pPr>
            <a:r>
              <a:rPr lang="en-US" i="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Times New Roman" pitchFamily="18" charset="0"/>
              </a:rPr>
              <a:t> Internet</a:t>
            </a:r>
            <a:r>
              <a:rPr lang="en-US" i="0" dirty="0">
                <a:latin typeface="+mn-lt"/>
                <a:cs typeface="Times New Roman" pitchFamily="18" charset="0"/>
              </a:rPr>
              <a:t> </a:t>
            </a:r>
          </a:p>
          <a:p>
            <a:pPr marL="900113" lvl="1" indent="-442913" algn="just">
              <a:buFont typeface="Wingdings" pitchFamily="2" charset="2"/>
              <a:buChar char="Ø"/>
              <a:defRPr/>
            </a:pPr>
            <a:r>
              <a:rPr lang="en-US" sz="2800" i="0" dirty="0">
                <a:solidFill>
                  <a:srgbClr val="0000CC"/>
                </a:solidFill>
                <a:latin typeface="+mn-lt"/>
                <a:cs typeface="Times New Roman" pitchFamily="18" charset="0"/>
              </a:rPr>
              <a:t>A combination of networks </a:t>
            </a:r>
            <a:r>
              <a:rPr lang="en-US" sz="2800" i="0" dirty="0">
                <a:latin typeface="+mn-lt"/>
                <a:cs typeface="Times New Roman" pitchFamily="18" charset="0"/>
              </a:rPr>
              <a:t>glued together by </a:t>
            </a:r>
            <a:r>
              <a:rPr lang="en-US" sz="2800" i="0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connecting devices </a:t>
            </a:r>
            <a:r>
              <a:rPr lang="en-US" sz="2800" i="0" dirty="0">
                <a:latin typeface="+mn-lt"/>
                <a:cs typeface="Times New Roman" pitchFamily="18" charset="0"/>
              </a:rPr>
              <a:t>(</a:t>
            </a:r>
            <a:r>
              <a:rPr lang="en-US" sz="2800" i="0" dirty="0">
                <a:solidFill>
                  <a:srgbClr val="0000CC"/>
                </a:solidFill>
                <a:latin typeface="+mn-lt"/>
                <a:cs typeface="Times New Roman" pitchFamily="18" charset="0"/>
              </a:rPr>
              <a:t>routers or switches</a:t>
            </a:r>
            <a:r>
              <a:rPr lang="en-US" sz="2800" i="0" dirty="0">
                <a:latin typeface="+mn-lt"/>
                <a:cs typeface="Times New Roman" pitchFamily="18" charset="0"/>
              </a:rPr>
              <a:t>). If a packet is to travel from a host to another host, it needs to pass through these networks.</a:t>
            </a:r>
            <a:r>
              <a:rPr lang="en-US" altLang="zh-TW" sz="2800" i="0" dirty="0">
                <a:latin typeface="+mn-lt"/>
              </a:rPr>
              <a:t> </a:t>
            </a:r>
          </a:p>
          <a:p>
            <a:pPr lvl="1" algn="just">
              <a:defRPr/>
            </a:pPr>
            <a:endParaRPr lang="en-US" altLang="zh-TW" sz="2800" i="0" dirty="0">
              <a:latin typeface="+mn-lt"/>
            </a:endParaRPr>
          </a:p>
          <a:p>
            <a:pPr marL="900113" lvl="1" indent="-442913" algn="just">
              <a:buFont typeface="Wingdings" pitchFamily="2" charset="2"/>
              <a:buChar char="Ø"/>
              <a:defRPr/>
            </a:pPr>
            <a:r>
              <a:rPr lang="en-US" altLang="zh-TW" sz="2800" i="0" dirty="0">
                <a:latin typeface="+mn-lt"/>
              </a:rPr>
              <a:t>For the following Figure, only </a:t>
            </a:r>
            <a:r>
              <a:rPr lang="en-US" altLang="zh-TW" sz="2800" i="0" dirty="0">
                <a:solidFill>
                  <a:srgbClr val="FF0000"/>
                </a:solidFill>
                <a:latin typeface="+mn-lt"/>
              </a:rPr>
              <a:t>one data-link layer</a:t>
            </a:r>
            <a:r>
              <a:rPr lang="en-US" altLang="zh-TW" sz="2800" i="0" dirty="0">
                <a:latin typeface="+mn-lt"/>
              </a:rPr>
              <a:t> is involved at </a:t>
            </a:r>
            <a:r>
              <a:rPr lang="en-US" altLang="zh-TW" sz="2800" i="0" dirty="0">
                <a:solidFill>
                  <a:srgbClr val="0000CC"/>
                </a:solidFill>
                <a:latin typeface="+mn-lt"/>
              </a:rPr>
              <a:t>the source or destination</a:t>
            </a:r>
            <a:r>
              <a:rPr lang="en-US" altLang="zh-TW" sz="2800" i="0" dirty="0">
                <a:latin typeface="+mn-lt"/>
              </a:rPr>
              <a:t>.  </a:t>
            </a:r>
            <a:r>
              <a:rPr lang="en-US" altLang="zh-TW" sz="2800" i="0" dirty="0">
                <a:solidFill>
                  <a:srgbClr val="FF0000"/>
                </a:solidFill>
                <a:latin typeface="+mn-lt"/>
              </a:rPr>
              <a:t>Two data-link layers </a:t>
            </a:r>
            <a:r>
              <a:rPr lang="en-US" altLang="zh-TW" sz="2800" i="0" dirty="0">
                <a:latin typeface="+mn-lt"/>
              </a:rPr>
              <a:t>are involved </a:t>
            </a:r>
            <a:r>
              <a:rPr lang="en-US" altLang="zh-TW" sz="2800" i="0" dirty="0">
                <a:solidFill>
                  <a:srgbClr val="0000CC"/>
                </a:solidFill>
                <a:latin typeface="+mn-lt"/>
              </a:rPr>
              <a:t>at each router</a:t>
            </a:r>
            <a:r>
              <a:rPr lang="en-US" altLang="zh-TW" sz="2800" i="0" dirty="0">
                <a:latin typeface="+mn-lt"/>
              </a:rPr>
              <a:t>.  </a:t>
            </a:r>
          </a:p>
          <a:p>
            <a:pPr algn="just">
              <a:defRPr/>
            </a:pPr>
            <a:endParaRPr lang="en-US" sz="2800" i="0" dirty="0">
              <a:latin typeface="+mn-lt"/>
              <a:cs typeface="Times New Roman" pitchFamily="18" charset="0"/>
            </a:endParaRPr>
          </a:p>
          <a:p>
            <a:pPr algn="just"/>
            <a:r>
              <a:rPr lang="en-US" sz="2800" i="0" dirty="0">
                <a:latin typeface="+mn-lt"/>
                <a:cs typeface="Times New Roman" pitchFamily="18" charset="0"/>
              </a:rPr>
              <a:t> </a:t>
            </a:r>
            <a:endParaRPr lang="en-US" i="0" dirty="0">
              <a:latin typeface="+mn-lt"/>
              <a:cs typeface="Times New Roman" pitchFamily="18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i="0" dirty="0">
                <a:latin typeface="Arial" pitchFamily="34" charset="0"/>
              </a:rPr>
              <a:t>1.</a:t>
            </a:r>
            <a:fld id="{7FFBB286-C8B7-4C96-A9E0-F149A30A157B}" type="slidenum">
              <a:rPr lang="en-US" sz="1200" i="0" smtClean="0">
                <a:latin typeface="Arial" pitchFamily="34" charset="0"/>
              </a:rPr>
              <a:pPr/>
              <a:t>30</a:t>
            </a:fld>
            <a:endParaRPr lang="en-US" sz="1200" i="0" dirty="0">
              <a:latin typeface="Arial" pitchFamily="34" charset="0"/>
            </a:endParaRPr>
          </a:p>
        </p:txBody>
      </p:sp>
      <p:sp>
        <p:nvSpPr>
          <p:cNvPr id="71683" name="Rectangle 14"/>
          <p:cNvSpPr>
            <a:spLocks noChangeArrowheads="1"/>
          </p:cNvSpPr>
          <p:nvPr/>
        </p:nvSpPr>
        <p:spPr bwMode="auto">
          <a:xfrm>
            <a:off x="152400" y="102543"/>
            <a:ext cx="8153400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Flow of packets at </a:t>
            </a:r>
            <a:r>
              <a:rPr lang="en-US" sz="2400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Alice site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00141"/>
            <a:ext cx="7533687" cy="139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924141"/>
            <a:ext cx="6996611" cy="3781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圓角矩形 6"/>
          <p:cNvSpPr/>
          <p:nvPr/>
        </p:nvSpPr>
        <p:spPr bwMode="auto">
          <a:xfrm>
            <a:off x="4343400" y="3228941"/>
            <a:ext cx="3352800" cy="1066800"/>
          </a:xfrm>
          <a:prstGeom prst="roundRect">
            <a:avLst/>
          </a:prstGeom>
          <a:noFill/>
          <a:ln w="28575" cap="flat" cmpd="sng" algn="ctr">
            <a:solidFill>
              <a:srgbClr val="00CC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32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aby Kruffy" pitchFamily="2" charset="0"/>
            </a:endParaRPr>
          </a:p>
        </p:txBody>
      </p:sp>
      <p:cxnSp>
        <p:nvCxnSpPr>
          <p:cNvPr id="9" name="直線單箭頭接點 8"/>
          <p:cNvCxnSpPr/>
          <p:nvPr/>
        </p:nvCxnSpPr>
        <p:spPr bwMode="auto">
          <a:xfrm flipH="1">
            <a:off x="2362200" y="1371600"/>
            <a:ext cx="1066800" cy="609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10" name="文字方塊 9"/>
          <p:cNvSpPr txBox="1"/>
          <p:nvPr/>
        </p:nvSpPr>
        <p:spPr>
          <a:xfrm>
            <a:off x="3429000" y="990600"/>
            <a:ext cx="3049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000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0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: Serving router of Alice</a:t>
            </a:r>
            <a:endParaRPr lang="zh-TW" altLang="en-US" sz="20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3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Forwarding Table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4412925"/>
              </p:ext>
            </p:extLst>
          </p:nvPr>
        </p:nvGraphicFramePr>
        <p:xfrm>
          <a:off x="457200" y="1600200"/>
          <a:ext cx="8229600" cy="403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6280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FF0000"/>
                          </a:solidFill>
                        </a:rPr>
                        <a:t>Destination address</a:t>
                      </a:r>
                      <a:endParaRPr lang="zh-TW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FF0000"/>
                          </a:solidFill>
                        </a:rPr>
                        <a:t>MAC</a:t>
                      </a:r>
                      <a:r>
                        <a:rPr lang="en-US" altLang="zh-TW" sz="2800" baseline="0" dirty="0">
                          <a:solidFill>
                            <a:srgbClr val="FF0000"/>
                          </a:solidFill>
                        </a:rPr>
                        <a:t> address</a:t>
                      </a:r>
                      <a:endParaRPr lang="zh-TW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Serving gateway</a:t>
                      </a:r>
                    </a:p>
                    <a:p>
                      <a:r>
                        <a:rPr lang="en-US" altLang="zh-TW" sz="2800" dirty="0"/>
                        <a:t>140.138.22.23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A3:34:45:11:92:F1</a:t>
                      </a:r>
                    </a:p>
                    <a:p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140.138.15.98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B9:87:32:67:23:A1</a:t>
                      </a:r>
                    </a:p>
                    <a:p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…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…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…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…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</a:t>
            </a:r>
            <a:fld id="{04965BEB-C104-42D6-8E6E-918E6139B79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105400" y="1015425"/>
            <a:ext cx="3026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Cached MAC@</a:t>
            </a:r>
            <a:endParaRPr lang="zh-TW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6991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1" dirty="0">
                <a:latin typeface="Times New Roman" pitchFamily="18" charset="0"/>
                <a:cs typeface="Times New Roman" pitchFamily="18" charset="0"/>
              </a:rPr>
              <a:t>What is my next hop?</a:t>
            </a:r>
            <a:endParaRPr lang="zh-TW" altLang="en-US" b="1" i="1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1189037"/>
            <a:ext cx="8229600" cy="4525963"/>
          </a:xfrm>
        </p:spPr>
        <p:txBody>
          <a:bodyPr/>
          <a:lstStyle/>
          <a:p>
            <a:pPr>
              <a:defRPr/>
            </a:pPr>
            <a:r>
              <a:rPr lang="en-US" altLang="zh-TW" sz="2800" b="1" dirty="0">
                <a:latin typeface="+mn-ea"/>
                <a:cs typeface="Times New Roman" pitchFamily="18" charset="0"/>
                <a:sym typeface="Wingdings" pitchFamily="2" charset="2"/>
              </a:rPr>
              <a:t>Is the destination (N</a:t>
            </a:r>
            <a:r>
              <a:rPr lang="en-US" altLang="zh-TW" sz="1800" b="1" dirty="0">
                <a:latin typeface="+mn-ea"/>
                <a:cs typeface="Times New Roman" pitchFamily="18" charset="0"/>
                <a:sym typeface="Wingdings" pitchFamily="2" charset="2"/>
              </a:rPr>
              <a:t>B</a:t>
            </a:r>
            <a:r>
              <a:rPr lang="en-US" altLang="zh-TW" sz="2800" b="1" dirty="0">
                <a:latin typeface="+mn-ea"/>
                <a:cs typeface="Times New Roman" pitchFamily="18" charset="0"/>
                <a:sym typeface="Wingdings" pitchFamily="2" charset="2"/>
              </a:rPr>
              <a:t>) in the same LAN as the source (N</a:t>
            </a:r>
            <a:r>
              <a:rPr lang="en-US" altLang="zh-TW" sz="1800" b="1" dirty="0">
                <a:latin typeface="+mn-ea"/>
                <a:cs typeface="Times New Roman" pitchFamily="18" charset="0"/>
                <a:sym typeface="Wingdings" pitchFamily="2" charset="2"/>
              </a:rPr>
              <a:t>A</a:t>
            </a:r>
            <a:r>
              <a:rPr lang="en-US" altLang="zh-TW" sz="2800" b="1" dirty="0">
                <a:latin typeface="+mn-ea"/>
                <a:cs typeface="Times New Roman" pitchFamily="18" charset="0"/>
                <a:sym typeface="Wingdings" pitchFamily="2" charset="2"/>
              </a:rPr>
              <a:t>)? Or do I need the help of local router? </a:t>
            </a:r>
          </a:p>
          <a:p>
            <a:pPr>
              <a:defRPr/>
            </a:pPr>
            <a:r>
              <a:rPr lang="en-US" altLang="zh-TW" sz="2800" b="1" dirty="0">
                <a:latin typeface="+mn-ea"/>
                <a:cs typeface="Times New Roman" pitchFamily="18" charset="0"/>
                <a:sym typeface="Wingdings" pitchFamily="2" charset="2"/>
              </a:rPr>
              <a:t>How? </a:t>
            </a:r>
          </a:p>
          <a:p>
            <a:pPr lvl="1">
              <a:defRPr/>
            </a:pPr>
            <a:r>
              <a:rPr lang="en-US" altLang="zh-TW" sz="2400" b="1" dirty="0">
                <a:latin typeface="+mn-ea"/>
                <a:ea typeface="+mn-ea"/>
                <a:cs typeface="Times New Roman" pitchFamily="18" charset="0"/>
                <a:sym typeface="Wingdings" pitchFamily="2" charset="2"/>
              </a:rPr>
              <a:t>Compare the </a:t>
            </a:r>
            <a:r>
              <a:rPr lang="en-US" altLang="zh-TW" sz="2400" b="1" dirty="0" err="1">
                <a:latin typeface="+mn-ea"/>
                <a:ea typeface="+mn-ea"/>
                <a:cs typeface="Times New Roman" pitchFamily="18" charset="0"/>
                <a:sym typeface="Wingdings" pitchFamily="2" charset="2"/>
              </a:rPr>
              <a:t>netID</a:t>
            </a:r>
            <a:r>
              <a:rPr lang="en-US" altLang="zh-TW" sz="2400" b="1" dirty="0">
                <a:latin typeface="+mn-ea"/>
                <a:ea typeface="+mn-ea"/>
                <a:cs typeface="Times New Roman" pitchFamily="18" charset="0"/>
                <a:sym typeface="Wingdings" pitchFamily="2" charset="2"/>
              </a:rPr>
              <a:t> of source and destination.</a:t>
            </a:r>
          </a:p>
          <a:p>
            <a:pPr>
              <a:defRPr/>
            </a:pPr>
            <a:r>
              <a:rPr lang="en-US" altLang="zh-TW" sz="2800" b="1" dirty="0">
                <a:latin typeface="+mn-ea"/>
                <a:cs typeface="Times New Roman" pitchFamily="18" charset="0"/>
                <a:sym typeface="Wingdings" pitchFamily="2" charset="2"/>
              </a:rPr>
              <a:t>How to know the </a:t>
            </a:r>
            <a:r>
              <a:rPr lang="en-US" altLang="zh-TW" sz="2800" b="1" dirty="0" err="1">
                <a:latin typeface="+mn-ea"/>
                <a:cs typeface="Times New Roman" pitchFamily="18" charset="0"/>
                <a:sym typeface="Wingdings" pitchFamily="2" charset="2"/>
              </a:rPr>
              <a:t>netID</a:t>
            </a:r>
            <a:r>
              <a:rPr lang="en-US" altLang="zh-TW" sz="2800" b="1" dirty="0">
                <a:latin typeface="+mn-ea"/>
                <a:cs typeface="Times New Roman" pitchFamily="18" charset="0"/>
                <a:sym typeface="Wingdings" pitchFamily="2" charset="2"/>
              </a:rPr>
              <a:t>?</a:t>
            </a:r>
          </a:p>
          <a:p>
            <a:pPr lvl="1">
              <a:defRPr/>
            </a:pPr>
            <a:r>
              <a:rPr lang="en-US" altLang="zh-TW" sz="2400" b="1" dirty="0">
                <a:latin typeface="+mn-ea"/>
                <a:cs typeface="Times New Roman" pitchFamily="18" charset="0"/>
                <a:sym typeface="Wingdings" pitchFamily="2" charset="2"/>
              </a:rPr>
              <a:t>Every sub-network has a configured mask.</a:t>
            </a:r>
          </a:p>
          <a:p>
            <a:pPr lvl="1">
              <a:defRPr/>
            </a:pPr>
            <a:r>
              <a:rPr lang="en-US" altLang="zh-TW" sz="2400" b="1" dirty="0">
                <a:latin typeface="+mn-ea"/>
                <a:cs typeface="Times New Roman" pitchFamily="18" charset="0"/>
                <a:sym typeface="Wingdings" pitchFamily="2" charset="2"/>
              </a:rPr>
              <a:t>A mask defines the length of </a:t>
            </a:r>
            <a:r>
              <a:rPr lang="en-US" altLang="zh-TW" sz="2400" b="1" dirty="0" err="1">
                <a:latin typeface="+mn-ea"/>
                <a:cs typeface="Times New Roman" pitchFamily="18" charset="0"/>
                <a:sym typeface="Wingdings" pitchFamily="2" charset="2"/>
              </a:rPr>
              <a:t>netID</a:t>
            </a:r>
            <a:r>
              <a:rPr lang="en-US" altLang="zh-TW" sz="2400" b="1" dirty="0">
                <a:latin typeface="+mn-ea"/>
                <a:cs typeface="Times New Roman" pitchFamily="18" charset="0"/>
                <a:sym typeface="Wingdings" pitchFamily="2" charset="2"/>
              </a:rPr>
              <a:t> in network address.</a:t>
            </a:r>
          </a:p>
          <a:p>
            <a:endParaRPr lang="zh-TW" altLang="en-US" sz="2800" b="1" dirty="0">
              <a:latin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</a:t>
            </a:r>
            <a:fld id="{04965BEB-C104-42D6-8E6E-918E6139B794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1" dirty="0">
                <a:latin typeface="Times New Roman" pitchFamily="18" charset="0"/>
                <a:cs typeface="Times New Roman" pitchFamily="18" charset="0"/>
              </a:rPr>
              <a:t>What is my next hop?</a:t>
            </a:r>
            <a:endParaRPr lang="zh-TW" altLang="en-US" b="1" i="1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1189037"/>
            <a:ext cx="8229600" cy="4525963"/>
          </a:xfrm>
        </p:spPr>
        <p:txBody>
          <a:bodyPr/>
          <a:lstStyle/>
          <a:p>
            <a:r>
              <a:rPr lang="en-US" altLang="zh-TW" sz="2800" b="1" dirty="0">
                <a:latin typeface="+mn-ea"/>
              </a:rPr>
              <a:t>In the example, </a:t>
            </a:r>
            <a:r>
              <a:rPr lang="en-US" altLang="zh-TW" sz="2800" b="1" dirty="0" err="1">
                <a:latin typeface="+mn-ea"/>
              </a:rPr>
              <a:t>netID</a:t>
            </a:r>
            <a:r>
              <a:rPr lang="en-US" altLang="zh-TW" sz="2800" b="1" dirty="0">
                <a:latin typeface="+mn-ea"/>
              </a:rPr>
              <a:t> is two byes in the most significant bytes.</a:t>
            </a:r>
          </a:p>
          <a:p>
            <a:endParaRPr lang="en-US" altLang="zh-TW" sz="2800" b="1" dirty="0">
              <a:latin typeface="+mn-ea"/>
            </a:endParaRPr>
          </a:p>
          <a:p>
            <a:endParaRPr lang="en-US" altLang="zh-TW" sz="2800" b="1" dirty="0">
              <a:latin typeface="+mn-ea"/>
            </a:endParaRPr>
          </a:p>
          <a:p>
            <a:endParaRPr lang="en-US" altLang="zh-TW" sz="2800" b="1" dirty="0">
              <a:latin typeface="+mn-ea"/>
            </a:endParaRPr>
          </a:p>
          <a:p>
            <a:endParaRPr lang="en-US" altLang="zh-TW" sz="2800" b="1" dirty="0">
              <a:latin typeface="+mn-ea"/>
            </a:endParaRPr>
          </a:p>
          <a:p>
            <a:endParaRPr lang="en-US" altLang="zh-TW" sz="2800" b="1" dirty="0">
              <a:latin typeface="+mn-ea"/>
            </a:endParaRPr>
          </a:p>
          <a:p>
            <a:endParaRPr lang="en-US" altLang="zh-TW" sz="2800" b="1" dirty="0">
              <a:latin typeface="+mn-ea"/>
            </a:endParaRPr>
          </a:p>
          <a:p>
            <a:r>
              <a:rPr lang="en-US" altLang="zh-TW" sz="2800" b="1" dirty="0">
                <a:latin typeface="+mn-ea"/>
              </a:rPr>
              <a:t>Masking is just to do (IP@.AND.MASK)</a:t>
            </a:r>
            <a:endParaRPr lang="zh-TW" altLang="en-US" sz="2800" b="1" dirty="0">
              <a:latin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</a:t>
            </a:r>
            <a:fld id="{04965BEB-C104-42D6-8E6E-918E6139B79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5" name="Picture 2" descr="http://www.hill2dot0.com/wiki/images/thumb/a/aa/IP_Address_Masks.jpg/400px-IP_Address_Mask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2370" y="2332037"/>
            <a:ext cx="7830250" cy="2643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直線接點 7"/>
          <p:cNvCxnSpPr/>
          <p:nvPr/>
        </p:nvCxnSpPr>
        <p:spPr bwMode="auto">
          <a:xfrm>
            <a:off x="3352800" y="3886200"/>
            <a:ext cx="2286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64102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9B83CC-850F-442E-B7D9-194C3B9F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IPv4 Standard Network Identifier</a:t>
            </a:r>
            <a:endParaRPr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735969-D55E-4939-B92C-86ADE18533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</a:t>
            </a:r>
            <a:fld id="{7EA88A85-1CFD-44F9-BD1F-42AE2389E444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832A74F-35D9-476E-B609-3E31AB0F1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760" y="1389624"/>
            <a:ext cx="8568440" cy="4659851"/>
          </a:xfrm>
        </p:spPr>
      </p:pic>
    </p:spTree>
    <p:extLst>
      <p:ext uri="{BB962C8B-B14F-4D97-AF65-F5344CB8AC3E}">
        <p14:creationId xmlns:p14="http://schemas.microsoft.com/office/powerpoint/2010/main" val="3876154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4B936F-20E8-459E-8B61-112F06AB8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Address Range and Mask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0C31A93-4DF2-418B-B269-25F739EE7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76401"/>
            <a:ext cx="8063620" cy="4426226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EF889D-48C3-4005-B7F0-74F430B3E2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</a:t>
            </a:r>
            <a:fld id="{7EA88A85-1CFD-44F9-BD1F-42AE2389E444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7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Identifier of YZU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MASK for IPv4: 11111111.11111111.00000000.00000000</a:t>
            </a:r>
          </a:p>
          <a:p>
            <a:r>
              <a:rPr lang="en-US" altLang="zh-TW" dirty="0"/>
              <a:t>255.255.0.0 or /16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</a:t>
            </a:r>
            <a:fld id="{7EA88A85-1CFD-44F9-BD1F-42AE2389E44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609600" y="1752600"/>
            <a:ext cx="7924800" cy="2062103"/>
          </a:xfrm>
          <a:prstGeom prst="rect">
            <a:avLst/>
          </a:prstGeom>
          <a:solidFill>
            <a:srgbClr val="CCFF99"/>
          </a:solidFill>
          <a:ln>
            <a:solidFill>
              <a:srgbClr val="00CC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i="0" dirty="0">
                <a:latin typeface="+mn-lt"/>
                <a:cs typeface="Times New Roman" pitchFamily="18" charset="0"/>
              </a:rPr>
              <a:t>IP address=</a:t>
            </a:r>
            <a:r>
              <a:rPr lang="en-US" altLang="zh-TW" i="0" dirty="0" err="1">
                <a:latin typeface="+mn-lt"/>
                <a:cs typeface="Times New Roman" pitchFamily="18" charset="0"/>
              </a:rPr>
              <a:t>netid.hostid</a:t>
            </a:r>
            <a:r>
              <a:rPr lang="en-US" altLang="zh-TW" i="0" dirty="0">
                <a:latin typeface="+mn-lt"/>
                <a:cs typeface="Times New Roman" pitchFamily="18" charset="0"/>
              </a:rPr>
              <a:t>. </a:t>
            </a:r>
          </a:p>
          <a:p>
            <a:r>
              <a:rPr lang="en-US" altLang="zh-TW" i="0" dirty="0">
                <a:latin typeface="+mn-lt"/>
                <a:cs typeface="Times New Roman" pitchFamily="18" charset="0"/>
              </a:rPr>
              <a:t>Mask indicates the number of bits are used for </a:t>
            </a:r>
            <a:r>
              <a:rPr lang="en-US" altLang="zh-TW" i="0" dirty="0" err="1">
                <a:latin typeface="+mn-lt"/>
                <a:cs typeface="Times New Roman" pitchFamily="18" charset="0"/>
              </a:rPr>
              <a:t>netid</a:t>
            </a:r>
            <a:r>
              <a:rPr lang="en-US" altLang="zh-TW" i="0" dirty="0">
                <a:latin typeface="+mn-lt"/>
                <a:cs typeface="Times New Roman" pitchFamily="18" charset="0"/>
              </a:rPr>
              <a:t>, and is in the form, e.g. 255.255.0.0 or /16 </a:t>
            </a:r>
            <a:endParaRPr lang="zh-TW" altLang="en-US" i="0" dirty="0">
              <a:latin typeface="+mn-lt"/>
              <a:cs typeface="Times New Roman" pitchFamily="18" charset="0"/>
            </a:endParaRPr>
          </a:p>
        </p:txBody>
      </p:sp>
      <p:cxnSp>
        <p:nvCxnSpPr>
          <p:cNvPr id="7" name="直線接點 6"/>
          <p:cNvCxnSpPr/>
          <p:nvPr/>
        </p:nvCxnSpPr>
        <p:spPr bwMode="auto">
          <a:xfrm>
            <a:off x="609600" y="1676400"/>
            <a:ext cx="800100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線接點 7"/>
          <p:cNvCxnSpPr/>
          <p:nvPr/>
        </p:nvCxnSpPr>
        <p:spPr bwMode="auto">
          <a:xfrm>
            <a:off x="609600" y="3810000"/>
            <a:ext cx="800100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FC200D-CD8F-4641-BB1B-3FF01226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Subnetting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30B332-F2DF-47CB-857D-18B0DB610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Breakdown a network into smaller networks with unique network identifiers.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6D5552-D383-456A-8016-0B99C7287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</a:t>
            </a:r>
            <a:fld id="{7EA88A85-1CFD-44F9-BD1F-42AE2389E444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AF7674-BEA4-4FD4-8DA1-384EB3413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695575"/>
            <a:ext cx="56959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13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FC200D-CD8F-4641-BB1B-3FF01226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Subnet mask, number and size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30B332-F2DF-47CB-857D-18B0DB610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2544763"/>
          </a:xfrm>
        </p:spPr>
        <p:txBody>
          <a:bodyPr/>
          <a:lstStyle/>
          <a:p>
            <a:r>
              <a:rPr lang="en-US" altLang="zh-TW" dirty="0"/>
              <a:t>Support 2**5 = 32 subnets.</a:t>
            </a:r>
          </a:p>
          <a:p>
            <a:r>
              <a:rPr lang="en-US" altLang="zh-TW" dirty="0"/>
              <a:t>Each subnet has 2**11 = 2048 IP@</a:t>
            </a:r>
          </a:p>
          <a:p>
            <a:r>
              <a:rPr lang="en-US" altLang="zh-TW" dirty="0"/>
              <a:t>Maximally each subnet can connect 2046 devices (excluding all “0” (network id) and all “1” (broadcasting) in Host-id.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6D5552-D383-456A-8016-0B99C7287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</a:t>
            </a:r>
            <a:fld id="{7EA88A85-1CFD-44F9-BD1F-42AE2389E444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57C6C35-E993-4AC4-89FB-09C3C1CA5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70" y="1143000"/>
            <a:ext cx="8336872" cy="22958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0FF1065-4342-4F3B-B9AF-4055CF7BE843}"/>
              </a:ext>
            </a:extLst>
          </p:cNvPr>
          <p:cNvSpPr/>
          <p:nvPr/>
        </p:nvSpPr>
        <p:spPr bwMode="auto">
          <a:xfrm>
            <a:off x="5029200" y="2895600"/>
            <a:ext cx="1143000" cy="381000"/>
          </a:xfrm>
          <a:prstGeom prst="rect">
            <a:avLst/>
          </a:prstGeom>
          <a:noFill/>
          <a:ln w="28575" cap="flat" cmpd="sng" algn="ctr">
            <a:solidFill>
              <a:srgbClr val="0000CC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32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aby Kruff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996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3535741"/>
            <a:ext cx="8229600" cy="2590422"/>
          </a:xfrm>
        </p:spPr>
        <p:txBody>
          <a:bodyPr/>
          <a:lstStyle/>
          <a:p>
            <a:r>
              <a:rPr lang="en-US" altLang="zh-TW" dirty="0"/>
              <a:t>140.138.0.0: </a:t>
            </a:r>
            <a:r>
              <a:rPr lang="en-US" altLang="zh-TW" dirty="0" err="1"/>
              <a:t>netID</a:t>
            </a:r>
            <a:endParaRPr lang="en-US" altLang="zh-TW" dirty="0"/>
          </a:p>
          <a:p>
            <a:r>
              <a:rPr lang="en-US" altLang="zh-TW" dirty="0"/>
              <a:t>140.138.255.255: broadcasting address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1.</a:t>
            </a:r>
            <a:fld id="{7EA88A85-1CFD-44F9-BD1F-42AE2389E444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609600" y="1752600"/>
            <a:ext cx="7924800" cy="1569660"/>
          </a:xfrm>
          <a:prstGeom prst="rect">
            <a:avLst/>
          </a:prstGeom>
          <a:solidFill>
            <a:srgbClr val="CCFF99"/>
          </a:solidFill>
          <a:ln>
            <a:solidFill>
              <a:srgbClr val="00CC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IP address=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netid.hostid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. Host id=0 is used for 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netid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identifier and Host id= all 1 is used for broadcasting address in the subnet.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" name="直線接點 6"/>
          <p:cNvCxnSpPr/>
          <p:nvPr/>
        </p:nvCxnSpPr>
        <p:spPr bwMode="auto">
          <a:xfrm>
            <a:off x="609600" y="1676400"/>
            <a:ext cx="800100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線接點 7"/>
          <p:cNvCxnSpPr/>
          <p:nvPr/>
        </p:nvCxnSpPr>
        <p:spPr bwMode="auto">
          <a:xfrm>
            <a:off x="609600" y="3429000"/>
            <a:ext cx="800100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i="0" dirty="0">
                <a:latin typeface="Arial" pitchFamily="34" charset="0"/>
              </a:rPr>
              <a:t>1.</a:t>
            </a:r>
            <a:fld id="{58FD05E1-50A6-4924-8408-643192C2EA80}" type="slidenum">
              <a:rPr lang="en-US" sz="1200" i="0" smtClean="0">
                <a:latin typeface="Arial" pitchFamily="34" charset="0"/>
              </a:rPr>
              <a:pPr/>
              <a:t>4</a:t>
            </a:fld>
            <a:endParaRPr lang="en-US" sz="1200" i="0" dirty="0">
              <a:latin typeface="Arial" pitchFamily="34" charset="0"/>
            </a:endParaRPr>
          </a:p>
        </p:txBody>
      </p:sp>
      <p:sp>
        <p:nvSpPr>
          <p:cNvPr id="6147" name="Rectangle 14"/>
          <p:cNvSpPr>
            <a:spLocks noChangeArrowheads="1"/>
          </p:cNvSpPr>
          <p:nvPr/>
        </p:nvSpPr>
        <p:spPr bwMode="auto">
          <a:xfrm>
            <a:off x="0" y="0"/>
            <a:ext cx="8153400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sz="2400" i="0" dirty="0">
                <a:latin typeface="+mn-lt"/>
                <a:cs typeface="Times New Roman" pitchFamily="18" charset="0"/>
              </a:rPr>
              <a:t>Communication at the data-link layer</a:t>
            </a:r>
          </a:p>
        </p:txBody>
      </p:sp>
      <p:pic>
        <p:nvPicPr>
          <p:cNvPr id="6148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20500"/>
            <a:ext cx="6062662" cy="643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226119"/>
            <a:ext cx="2551130" cy="5631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CC"/>
                </a:solidFill>
              </a:rPr>
              <a:t>Net-id + Subnet-id: Identify a network.</a:t>
            </a:r>
          </a:p>
          <a:p>
            <a:r>
              <a:rPr lang="en-US" altLang="zh-TW" b="1" dirty="0"/>
              <a:t>How many bits of IP@ is used as the </a:t>
            </a:r>
            <a:r>
              <a:rPr lang="en-US" altLang="zh-TW" b="1" dirty="0" err="1"/>
              <a:t>netID</a:t>
            </a:r>
            <a:r>
              <a:rPr lang="en-US" altLang="zh-TW" b="1" dirty="0"/>
              <a:t> (Net-Id +Subnet-Id) if MASK is 255.255.128.0?</a:t>
            </a:r>
          </a:p>
          <a:p>
            <a:r>
              <a:rPr lang="en-US" altLang="zh-TW" b="1" dirty="0"/>
              <a:t>MASK 255.255.254.0?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</a:t>
            </a:r>
            <a:fld id="{7EA88A85-1CFD-44F9-BD1F-42AE2389E44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556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Question-1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000000"/>
                </a:solidFill>
                <a:cs typeface="Times New Roman" pitchFamily="18" charset="0"/>
              </a:rPr>
              <a:t>Given a subnet with mask 255.255.254.0/23. </a:t>
            </a:r>
          </a:p>
          <a:p>
            <a:r>
              <a:rPr lang="en-US" altLang="zh-TW" sz="2800" b="1" dirty="0">
                <a:cs typeface="Times New Roman" pitchFamily="18" charset="0"/>
              </a:rPr>
              <a:t>Node A has logic and MAC address as </a:t>
            </a:r>
            <a:r>
              <a:rPr lang="en-US" altLang="zh-TW" sz="2800" b="1" u="sng" dirty="0">
                <a:cs typeface="Times New Roman" pitchFamily="18" charset="0"/>
              </a:rPr>
              <a:t>140.138.150.45 and MAC44.</a:t>
            </a:r>
            <a:r>
              <a:rPr lang="en-US" altLang="zh-TW" sz="2800" b="1" dirty="0">
                <a:cs typeface="Times New Roman" pitchFamily="18" charset="0"/>
              </a:rPr>
              <a:t> What is the </a:t>
            </a:r>
            <a:r>
              <a:rPr lang="en-US" altLang="zh-TW" sz="2800" b="1" dirty="0" err="1">
                <a:cs typeface="Times New Roman" pitchFamily="18" charset="0"/>
              </a:rPr>
              <a:t>netID</a:t>
            </a:r>
            <a:r>
              <a:rPr lang="en-US" altLang="zh-TW" sz="2800" b="1" dirty="0">
                <a:cs typeface="Times New Roman" pitchFamily="18" charset="0"/>
              </a:rPr>
              <a:t> of the subnet?</a:t>
            </a:r>
          </a:p>
          <a:p>
            <a:r>
              <a:rPr lang="en-US" altLang="zh-TW" sz="2800" b="1" dirty="0">
                <a:cs typeface="Times New Roman" pitchFamily="18" charset="0"/>
              </a:rPr>
              <a:t>Node B is with </a:t>
            </a:r>
            <a:r>
              <a:rPr lang="en-US" altLang="zh-TW" sz="2800" b="1" u="sng" dirty="0">
                <a:cs typeface="Times New Roman" pitchFamily="18" charset="0"/>
              </a:rPr>
              <a:t>NB=140.138.153.52 and MAC11</a:t>
            </a:r>
            <a:r>
              <a:rPr lang="en-US" altLang="zh-TW" sz="2800" b="1" dirty="0">
                <a:cs typeface="Times New Roman" pitchFamily="18" charset="0"/>
              </a:rPr>
              <a:t>. What is </a:t>
            </a:r>
            <a:r>
              <a:rPr lang="en-US" altLang="zh-TW" sz="2800" b="1" dirty="0" err="1">
                <a:cs typeface="Times New Roman" pitchFamily="18" charset="0"/>
              </a:rPr>
              <a:t>netID</a:t>
            </a:r>
            <a:r>
              <a:rPr lang="en-US" altLang="zh-TW" sz="2800" b="1" dirty="0">
                <a:cs typeface="Times New Roman" pitchFamily="18" charset="0"/>
              </a:rPr>
              <a:t> of NB?</a:t>
            </a:r>
          </a:p>
          <a:p>
            <a:r>
              <a:rPr lang="en-US" altLang="zh-TW" sz="2800" b="1" dirty="0">
                <a:cs typeface="Times New Roman" pitchFamily="18" charset="0"/>
              </a:rPr>
              <a:t>Are NA and NB at the same subnet or LAN?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</a:t>
            </a:r>
            <a:fld id="{B903D81E-F5C3-4DB0-8136-CB73C264D81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</p:nvPr>
        </p:nvGraphicFramePr>
        <p:xfrm>
          <a:off x="762000" y="1676400"/>
          <a:ext cx="784860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18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Times New Roman" pitchFamily="18" charset="0"/>
                          <a:cs typeface="Times New Roman" pitchFamily="18" charset="0"/>
                        </a:rPr>
                        <a:t>140.138.150.45</a:t>
                      </a:r>
                      <a:endParaRPr lang="zh-TW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10001100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10001010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10010110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00101101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Times New Roman" pitchFamily="18" charset="0"/>
                          <a:cs typeface="Times New Roman" pitchFamily="18" charset="0"/>
                        </a:rPr>
                        <a:t>Mask=/23</a:t>
                      </a:r>
                      <a:endParaRPr lang="zh-TW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11111111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11111111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11111110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00000000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latin typeface="Times New Roman" pitchFamily="18" charset="0"/>
                          <a:cs typeface="Times New Roman" pitchFamily="18" charset="0"/>
                        </a:rPr>
                        <a:t>netID</a:t>
                      </a:r>
                      <a:r>
                        <a:rPr lang="en-US" altLang="zh-TW" b="1" dirty="0">
                          <a:latin typeface="Times New Roman" pitchFamily="18" charset="0"/>
                          <a:cs typeface="Times New Roman" pitchFamily="18" charset="0"/>
                        </a:rPr>
                        <a:t>=140.138.150</a:t>
                      </a:r>
                      <a:endParaRPr lang="zh-TW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10001100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10001010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10010110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00000000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Times New Roman" pitchFamily="18" charset="0"/>
                          <a:cs typeface="Times New Roman" pitchFamily="18" charset="0"/>
                        </a:rPr>
                        <a:t>140.138.153.52</a:t>
                      </a:r>
                      <a:endParaRPr lang="zh-TW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10001100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10001010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10011001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00110100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Times New Roman" pitchFamily="18" charset="0"/>
                          <a:cs typeface="Times New Roman" pitchFamily="18" charset="0"/>
                        </a:rPr>
                        <a:t>Mask=/23</a:t>
                      </a:r>
                      <a:endParaRPr lang="zh-TW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11111111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11111111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11111110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00000000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latin typeface="Times New Roman" pitchFamily="18" charset="0"/>
                          <a:cs typeface="Times New Roman" pitchFamily="18" charset="0"/>
                        </a:rPr>
                        <a:t>netID</a:t>
                      </a:r>
                      <a:r>
                        <a:rPr lang="en-US" altLang="zh-TW" b="1" dirty="0">
                          <a:latin typeface="Times New Roman" pitchFamily="18" charset="0"/>
                          <a:cs typeface="Times New Roman" pitchFamily="18" charset="0"/>
                        </a:rPr>
                        <a:t>=140.138.152</a:t>
                      </a:r>
                      <a:endParaRPr lang="zh-TW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10001100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10001010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10011000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00000000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</a:t>
            </a:r>
            <a:fld id="{7EA88A85-1CFD-44F9-BD1F-42AE2389E444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066800" y="4572000"/>
            <a:ext cx="701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125" indent="-365125">
              <a:buBlip>
                <a:blip r:embed="rId4"/>
              </a:buBlip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 Node A 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netid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  <a:sym typeface="Symbol"/>
              </a:rPr>
              <a:t> node B 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  <a:sym typeface="Symbol"/>
              </a:rPr>
              <a:t>netid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  <a:sym typeface="Symbol"/>
              </a:rPr>
              <a:t>, so A and B are not in the same LAN or subnet.</a:t>
            </a:r>
          </a:p>
        </p:txBody>
      </p:sp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1" dirty="0">
                <a:latin typeface="Times New Roman" pitchFamily="18" charset="0"/>
                <a:cs typeface="Times New Roman" pitchFamily="18" charset="0"/>
              </a:rPr>
              <a:t>What is my next hop?</a:t>
            </a:r>
            <a:endParaRPr lang="zh-TW" altLang="en-US" b="1" i="1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1189037"/>
            <a:ext cx="8229600" cy="4525963"/>
          </a:xfrm>
        </p:spPr>
        <p:txBody>
          <a:bodyPr/>
          <a:lstStyle/>
          <a:p>
            <a:pPr>
              <a:defRPr/>
            </a:pPr>
            <a:r>
              <a:rPr lang="en-US" altLang="zh-TW" sz="2800" b="1" dirty="0">
                <a:latin typeface="+mn-ea"/>
                <a:cs typeface="Times New Roman" pitchFamily="18" charset="0"/>
                <a:sym typeface="Wingdings" pitchFamily="2" charset="2"/>
              </a:rPr>
              <a:t>If NA and NB are not in the same LAN or subnet, we need the serving router or gateway to provide routing services.</a:t>
            </a:r>
          </a:p>
          <a:p>
            <a:pPr>
              <a:defRPr/>
            </a:pPr>
            <a:r>
              <a:rPr lang="en-US" altLang="zh-TW" sz="2800" b="1" dirty="0">
                <a:latin typeface="+mn-ea"/>
                <a:ea typeface="+mn-ea"/>
                <a:cs typeface="Times New Roman" pitchFamily="18" charset="0"/>
                <a:sym typeface="Wingdings" pitchFamily="2" charset="2"/>
              </a:rPr>
              <a:t>ARP is used if NA does not know the MAC@ of the serving gateway.</a:t>
            </a:r>
            <a:endParaRPr lang="en-US" altLang="zh-TW" sz="2400" b="1" dirty="0">
              <a:latin typeface="+mn-ea"/>
              <a:ea typeface="+mn-ea"/>
              <a:cs typeface="Times New Roman" pitchFamily="18" charset="0"/>
              <a:sym typeface="Wingdings" pitchFamily="2" charset="2"/>
            </a:endParaRPr>
          </a:p>
          <a:p>
            <a:endParaRPr lang="zh-TW" altLang="en-US" sz="2800" b="1" dirty="0">
              <a:latin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</a:t>
            </a:r>
            <a:fld id="{04965BEB-C104-42D6-8E6E-918E6139B794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987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92162"/>
          </a:xfrm>
        </p:spPr>
        <p:txBody>
          <a:bodyPr/>
          <a:lstStyle/>
          <a:p>
            <a:r>
              <a:rPr lang="en-US" altLang="zh-TW" sz="4000" b="1" i="1" dirty="0">
                <a:latin typeface="Times New Roman" pitchFamily="18" charset="0"/>
                <a:cs typeface="Times New Roman" pitchFamily="18" charset="0"/>
              </a:rPr>
              <a:t>How to find MAC@ of next hop</a:t>
            </a:r>
            <a:endParaRPr lang="zh-TW" altLang="en-US" sz="40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</a:t>
            </a:r>
            <a:fld id="{7EA88A85-1CFD-44F9-BD1F-42AE2389E444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9" name="流程圖: 程序 8"/>
          <p:cNvSpPr/>
          <p:nvPr/>
        </p:nvSpPr>
        <p:spPr bwMode="auto">
          <a:xfrm>
            <a:off x="1905000" y="1066800"/>
            <a:ext cx="1676400" cy="762000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Netid</a:t>
            </a:r>
            <a:r>
              <a:rPr kumimoji="0" lang="en-US" altLang="zh-TW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(N</a:t>
            </a:r>
            <a:r>
              <a:rPr kumimoji="0" lang="en-US" altLang="zh-TW" sz="1800" b="1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B</a:t>
            </a:r>
            <a:r>
              <a:rPr kumimoji="0" lang="en-US" altLang="zh-TW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)=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800" dirty="0" err="1">
                <a:latin typeface="Times New Roman" pitchFamily="18" charset="0"/>
                <a:cs typeface="Times New Roman" pitchFamily="18" charset="0"/>
              </a:rPr>
              <a:t>Net_mask</a:t>
            </a:r>
            <a:r>
              <a:rPr lang="en-US" altLang="zh-TW" sz="1800" dirty="0">
                <a:latin typeface="Times New Roman" pitchFamily="18" charset="0"/>
                <a:cs typeface="Times New Roman" pitchFamily="18" charset="0"/>
              </a:rPr>
              <a:t>(N</a:t>
            </a:r>
            <a:r>
              <a:rPr lang="en-US" altLang="zh-TW" sz="1800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TW" sz="1800" dirty="0">
                <a:latin typeface="Times New Roman" pitchFamily="18" charset="0"/>
                <a:cs typeface="Times New Roman" pitchFamily="18" charset="0"/>
              </a:rPr>
              <a:t>)</a:t>
            </a:r>
            <a:endParaRPr kumimoji="0" lang="zh-TW" altLang="en-US" sz="18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菱形 9"/>
          <p:cNvSpPr/>
          <p:nvPr/>
        </p:nvSpPr>
        <p:spPr bwMode="auto">
          <a:xfrm>
            <a:off x="1600200" y="1981200"/>
            <a:ext cx="2286000" cy="1066800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600" dirty="0" err="1">
                <a:latin typeface="Times New Roman" pitchFamily="18" charset="0"/>
                <a:cs typeface="Times New Roman" pitchFamily="18" charset="0"/>
              </a:rPr>
              <a:t>Netid</a:t>
            </a:r>
            <a:r>
              <a:rPr lang="en-US" altLang="zh-TW" sz="1600" dirty="0">
                <a:latin typeface="Times New Roman" pitchFamily="18" charset="0"/>
                <a:cs typeface="Times New Roman" pitchFamily="18" charset="0"/>
              </a:rPr>
              <a:t>(N</a:t>
            </a:r>
            <a:r>
              <a:rPr lang="en-US" altLang="zh-TW" sz="1600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TW" sz="1600" dirty="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zh-TW" sz="1600" dirty="0" err="1">
                <a:latin typeface="Times New Roman" pitchFamily="18" charset="0"/>
                <a:cs typeface="Times New Roman" pitchFamily="18" charset="0"/>
              </a:rPr>
              <a:t>Netid</a:t>
            </a:r>
            <a:r>
              <a:rPr lang="en-US" altLang="zh-TW" sz="1600" dirty="0">
                <a:latin typeface="Times New Roman" pitchFamily="18" charset="0"/>
                <a:cs typeface="Times New Roman" pitchFamily="18" charset="0"/>
              </a:rPr>
              <a:t>(N</a:t>
            </a:r>
            <a:r>
              <a:rPr lang="en-US" altLang="zh-TW" sz="1600" baseline="-25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TW" sz="18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kumimoji="0" lang="en-US" altLang="zh-TW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?</a:t>
            </a:r>
            <a:endParaRPr kumimoji="0" lang="zh-TW" altLang="en-US" sz="18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28600" y="3505200"/>
            <a:ext cx="15240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Next hop =N</a:t>
            </a:r>
            <a:r>
              <a:rPr kumimoji="0" lang="en-US" altLang="zh-TW" sz="1800" b="1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B</a:t>
            </a:r>
            <a:endParaRPr kumimoji="0" lang="zh-TW" altLang="en-US" sz="1800" b="1" i="1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057400" y="3505200"/>
            <a:ext cx="13716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Next hop =N</a:t>
            </a:r>
            <a:r>
              <a:rPr kumimoji="0" lang="en-US" altLang="zh-TW" sz="1800" b="1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1</a:t>
            </a:r>
            <a:endParaRPr kumimoji="0" lang="zh-TW" altLang="en-US" sz="1800" b="1" i="1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981200" y="4495800"/>
            <a:ext cx="1524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Check Forwarding Table for next hop.</a:t>
            </a:r>
            <a:endParaRPr kumimoji="0" lang="zh-TW" altLang="en-US" sz="18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菱形 13"/>
          <p:cNvSpPr/>
          <p:nvPr/>
        </p:nvSpPr>
        <p:spPr bwMode="auto">
          <a:xfrm>
            <a:off x="4267200" y="2209800"/>
            <a:ext cx="1752600" cy="1066800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Is MAC</a:t>
            </a:r>
            <a:r>
              <a:rPr kumimoji="0" lang="en-US" altLang="zh-TW" sz="1600" b="1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found?</a:t>
            </a:r>
            <a:endParaRPr kumimoji="0" lang="zh-TW" altLang="en-US" sz="16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419600" y="3581400"/>
            <a:ext cx="1447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MAC@=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ARP (</a:t>
            </a:r>
            <a:r>
              <a:rPr lang="en-US" altLang="zh-TW" sz="1800" dirty="0">
                <a:latin typeface="Times New Roman" pitchFamily="18" charset="0"/>
                <a:cs typeface="Times New Roman" pitchFamily="18" charset="0"/>
              </a:rPr>
              <a:t>next hop)</a:t>
            </a:r>
            <a:endParaRPr kumimoji="0" lang="zh-TW" altLang="en-US" sz="18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" name="直線接點 17"/>
          <p:cNvCxnSpPr>
            <a:stCxn id="9" idx="2"/>
            <a:endCxn id="10" idx="0"/>
          </p:cNvCxnSpPr>
          <p:nvPr/>
        </p:nvCxnSpPr>
        <p:spPr bwMode="auto">
          <a:xfrm>
            <a:off x="2743200" y="1828800"/>
            <a:ext cx="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線接點 19"/>
          <p:cNvCxnSpPr>
            <a:stCxn id="10" idx="2"/>
            <a:endCxn id="12" idx="0"/>
          </p:cNvCxnSpPr>
          <p:nvPr/>
        </p:nvCxnSpPr>
        <p:spPr bwMode="auto">
          <a:xfrm>
            <a:off x="2743200" y="3048000"/>
            <a:ext cx="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2" name="直線接點 21"/>
          <p:cNvCxnSpPr>
            <a:stCxn id="10" idx="1"/>
          </p:cNvCxnSpPr>
          <p:nvPr/>
        </p:nvCxnSpPr>
        <p:spPr bwMode="auto">
          <a:xfrm flipH="1">
            <a:off x="990600" y="2514600"/>
            <a:ext cx="609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線接點 23"/>
          <p:cNvCxnSpPr/>
          <p:nvPr/>
        </p:nvCxnSpPr>
        <p:spPr bwMode="auto">
          <a:xfrm>
            <a:off x="990600" y="2514600"/>
            <a:ext cx="0" cy="99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9" name="直線接點 28"/>
          <p:cNvCxnSpPr/>
          <p:nvPr/>
        </p:nvCxnSpPr>
        <p:spPr bwMode="auto">
          <a:xfrm>
            <a:off x="990600" y="4343400"/>
            <a:ext cx="1752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1" name="直線接點 30"/>
          <p:cNvCxnSpPr>
            <a:stCxn id="12" idx="2"/>
            <a:endCxn id="13" idx="0"/>
          </p:cNvCxnSpPr>
          <p:nvPr/>
        </p:nvCxnSpPr>
        <p:spPr bwMode="auto">
          <a:xfrm>
            <a:off x="2743200" y="4114800"/>
            <a:ext cx="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6" name="直線接點 35"/>
          <p:cNvCxnSpPr>
            <a:endCxn id="11" idx="2"/>
          </p:cNvCxnSpPr>
          <p:nvPr/>
        </p:nvCxnSpPr>
        <p:spPr bwMode="auto">
          <a:xfrm flipV="1">
            <a:off x="990600" y="4114800"/>
            <a:ext cx="0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直線接點 54"/>
          <p:cNvCxnSpPr/>
          <p:nvPr/>
        </p:nvCxnSpPr>
        <p:spPr bwMode="auto">
          <a:xfrm>
            <a:off x="3962400" y="2743200"/>
            <a:ext cx="0" cy="3124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直線接點 56"/>
          <p:cNvCxnSpPr/>
          <p:nvPr/>
        </p:nvCxnSpPr>
        <p:spPr bwMode="auto">
          <a:xfrm flipH="1">
            <a:off x="2743200" y="5867400"/>
            <a:ext cx="1219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直線接點 58"/>
          <p:cNvCxnSpPr>
            <a:endCxn id="13" idx="2"/>
          </p:cNvCxnSpPr>
          <p:nvPr/>
        </p:nvCxnSpPr>
        <p:spPr bwMode="auto">
          <a:xfrm flipV="1">
            <a:off x="2743200" y="5638800"/>
            <a:ext cx="0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直線接點 61"/>
          <p:cNvCxnSpPr>
            <a:endCxn id="14" idx="1"/>
          </p:cNvCxnSpPr>
          <p:nvPr/>
        </p:nvCxnSpPr>
        <p:spPr bwMode="auto">
          <a:xfrm>
            <a:off x="3962400" y="2743200"/>
            <a:ext cx="304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4" name="直線接點 63"/>
          <p:cNvCxnSpPr>
            <a:stCxn id="14" idx="2"/>
            <a:endCxn id="16" idx="0"/>
          </p:cNvCxnSpPr>
          <p:nvPr/>
        </p:nvCxnSpPr>
        <p:spPr bwMode="auto">
          <a:xfrm>
            <a:off x="5143500" y="3276600"/>
            <a:ext cx="0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6" name="直線接點 65"/>
          <p:cNvCxnSpPr>
            <a:stCxn id="14" idx="3"/>
          </p:cNvCxnSpPr>
          <p:nvPr/>
        </p:nvCxnSpPr>
        <p:spPr bwMode="auto">
          <a:xfrm>
            <a:off x="6019800" y="2743200"/>
            <a:ext cx="609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直線接點 67"/>
          <p:cNvCxnSpPr/>
          <p:nvPr/>
        </p:nvCxnSpPr>
        <p:spPr bwMode="auto">
          <a:xfrm>
            <a:off x="6629400" y="2743200"/>
            <a:ext cx="0" cy="838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6" name="矩形 75"/>
          <p:cNvSpPr/>
          <p:nvPr/>
        </p:nvSpPr>
        <p:spPr bwMode="auto">
          <a:xfrm>
            <a:off x="6096000" y="3581400"/>
            <a:ext cx="1447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MAC@</a:t>
            </a:r>
            <a:r>
              <a:rPr kumimoji="0" lang="en-US" altLang="zh-TW" sz="1800" b="1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from cache table</a:t>
            </a:r>
            <a:endParaRPr kumimoji="0" lang="en-US" altLang="zh-TW" sz="18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流程圖: 程序 76"/>
          <p:cNvSpPr/>
          <p:nvPr/>
        </p:nvSpPr>
        <p:spPr bwMode="auto">
          <a:xfrm>
            <a:off x="4572000" y="5334000"/>
            <a:ext cx="1143000" cy="685800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Return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MAC@</a:t>
            </a:r>
            <a:endParaRPr kumimoji="0" lang="zh-TW" altLang="en-US" sz="20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9" name="直線接點 78"/>
          <p:cNvCxnSpPr>
            <a:stCxn id="16" idx="2"/>
            <a:endCxn id="77" idx="0"/>
          </p:cNvCxnSpPr>
          <p:nvPr/>
        </p:nvCxnSpPr>
        <p:spPr bwMode="auto">
          <a:xfrm>
            <a:off x="5143500" y="4572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1" name="直線接點 80"/>
          <p:cNvCxnSpPr/>
          <p:nvPr/>
        </p:nvCxnSpPr>
        <p:spPr bwMode="auto">
          <a:xfrm>
            <a:off x="6705600" y="4572000"/>
            <a:ext cx="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直線單箭頭接點 82"/>
          <p:cNvCxnSpPr/>
          <p:nvPr/>
        </p:nvCxnSpPr>
        <p:spPr bwMode="auto">
          <a:xfrm flipH="1">
            <a:off x="5181600" y="4953000"/>
            <a:ext cx="1524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5" name="文字方塊 84"/>
          <p:cNvSpPr txBox="1"/>
          <p:nvPr/>
        </p:nvSpPr>
        <p:spPr>
          <a:xfrm>
            <a:off x="2743200" y="3048000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no</a:t>
            </a:r>
            <a:endParaRPr lang="zh-TW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1143000" y="2057400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yes</a:t>
            </a:r>
            <a:endParaRPr lang="zh-TW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6019800" y="2286000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yes</a:t>
            </a:r>
            <a:endParaRPr lang="zh-TW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5257800" y="3200400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no</a:t>
            </a:r>
            <a:endParaRPr lang="zh-TW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38" name="直線單箭頭接點 137"/>
          <p:cNvCxnSpPr/>
          <p:nvPr/>
        </p:nvCxnSpPr>
        <p:spPr bwMode="auto">
          <a:xfrm flipH="1">
            <a:off x="5943600" y="2438400"/>
            <a:ext cx="1219200" cy="10668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66FF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140" name="文字方塊 139"/>
          <p:cNvSpPr txBox="1"/>
          <p:nvPr/>
        </p:nvSpPr>
        <p:spPr>
          <a:xfrm>
            <a:off x="7162800" y="1905000"/>
            <a:ext cx="16066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Apply</a:t>
            </a:r>
          </a:p>
          <a:p>
            <a:r>
              <a:rPr lang="en-US" altLang="zh-TW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ARP protocol</a:t>
            </a:r>
            <a:endParaRPr lang="zh-TW" alt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Question-2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altLang="zh-TW" sz="2800" b="1" dirty="0">
                <a:cs typeface="Times New Roman" pitchFamily="18" charset="0"/>
              </a:rPr>
              <a:t>Node A has logic and MAC address as </a:t>
            </a:r>
            <a:r>
              <a:rPr lang="en-US" altLang="zh-TW" sz="2800" b="1" u="sng" dirty="0">
                <a:cs typeface="Times New Roman" pitchFamily="18" charset="0"/>
              </a:rPr>
              <a:t>140.138.150.45 and MAC44.</a:t>
            </a:r>
            <a:r>
              <a:rPr lang="en-US" altLang="zh-TW" sz="2800" b="1" dirty="0">
                <a:cs typeface="Times New Roman" pitchFamily="18" charset="0"/>
              </a:rPr>
              <a:t> </a:t>
            </a:r>
          </a:p>
          <a:p>
            <a:r>
              <a:rPr lang="en-US" altLang="zh-TW" sz="2800" b="1" dirty="0">
                <a:cs typeface="Times New Roman" pitchFamily="18" charset="0"/>
              </a:rPr>
              <a:t>Node B is with </a:t>
            </a:r>
            <a:r>
              <a:rPr lang="en-US" altLang="zh-TW" sz="2800" b="1" u="sng" dirty="0">
                <a:cs typeface="Times New Roman" pitchFamily="18" charset="0"/>
              </a:rPr>
              <a:t>NB=140.138.153.52 and MAC11</a:t>
            </a:r>
            <a:r>
              <a:rPr lang="en-US" altLang="zh-TW" sz="2800" b="1" dirty="0">
                <a:cs typeface="Times New Roman" pitchFamily="18" charset="0"/>
              </a:rPr>
              <a:t>. </a:t>
            </a:r>
          </a:p>
          <a:p>
            <a:r>
              <a:rPr lang="en-US" altLang="zh-TW" sz="2800" b="1" dirty="0">
                <a:solidFill>
                  <a:srgbClr val="000000"/>
                </a:solidFill>
                <a:cs typeface="Times New Roman" pitchFamily="18" charset="0"/>
              </a:rPr>
              <a:t>If mask=255.255.240.0/20, is NA and NB in the same LAN?</a:t>
            </a:r>
            <a:endParaRPr lang="zh-TW" altLang="en-US" sz="2800" b="1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</a:t>
            </a:r>
            <a:fld id="{B903D81E-F5C3-4DB0-8136-CB73C264D81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5377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0837868"/>
              </p:ext>
            </p:extLst>
          </p:nvPr>
        </p:nvGraphicFramePr>
        <p:xfrm>
          <a:off x="609600" y="1676400"/>
          <a:ext cx="738891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2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140.138.150.45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10001100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10001010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10010110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00101101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Mask=/20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11111111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11111111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11110000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00000000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netID</a:t>
                      </a:r>
                      <a:r>
                        <a:rPr lang="en-US" altLang="zh-TW" dirty="0"/>
                        <a:t>=140.138.144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10001100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10001010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10010000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00000000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140.138.153.52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10001100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10001010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10011001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00110100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Mask=/20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11111111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11111111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11110000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00000000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netID</a:t>
                      </a:r>
                      <a:r>
                        <a:rPr lang="en-US" altLang="zh-TW" dirty="0"/>
                        <a:t>=140.138.144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10001100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10001010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10010000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00000000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</a:t>
            </a:r>
            <a:fld id="{7EA88A85-1CFD-44F9-BD1F-42AE2389E444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066800" y="4572000"/>
            <a:ext cx="701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125" indent="-365125">
              <a:buBlip>
                <a:blip r:embed="rId4"/>
              </a:buBlip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Node A 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netid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  <a:sym typeface="Symbol"/>
              </a:rPr>
              <a:t>= node B 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  <a:sym typeface="Symbol"/>
              </a:rPr>
              <a:t>netid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  <a:sym typeface="Symbol"/>
              </a:rPr>
              <a:t>, so A and B are in the same LAN or subnet.</a:t>
            </a:r>
          </a:p>
          <a:p>
            <a:pPr>
              <a:buBlip>
                <a:blip r:embed="rId4"/>
              </a:buBlip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  <a:sym typeface="Symbol"/>
              </a:rPr>
              <a:t> So the node B IP@ is used at ARP</a:t>
            </a:r>
            <a:endParaRPr lang="zh-TW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" y="1524000"/>
            <a:ext cx="8686800" cy="4525963"/>
          </a:xfrm>
        </p:spPr>
        <p:txBody>
          <a:bodyPr/>
          <a:lstStyle/>
          <a:p>
            <a:r>
              <a:rPr lang="en-US" altLang="zh-TW" sz="2400" b="1" dirty="0">
                <a:cs typeface="Times New Roman" pitchFamily="18" charset="0"/>
              </a:rPr>
              <a:t>Given a port on the router has a mask: 255.255.255.128/25. If a node with 140.138.131.133 belongs to the subnet, what range of IP@ can be used for the router for this port.</a:t>
            </a:r>
          </a:p>
          <a:p>
            <a:endParaRPr lang="en-US" altLang="zh-TW" sz="2400" b="1" dirty="0">
              <a:cs typeface="Times New Roman" pitchFamily="18" charset="0"/>
            </a:endParaRPr>
          </a:p>
          <a:p>
            <a:endParaRPr lang="en-US" altLang="zh-TW" sz="2400" b="1" dirty="0">
              <a:cs typeface="Times New Roman" pitchFamily="18" charset="0"/>
            </a:endParaRPr>
          </a:p>
          <a:p>
            <a:endParaRPr lang="en-US" altLang="zh-TW" sz="2400" b="1" dirty="0">
              <a:cs typeface="Times New Roman" pitchFamily="18" charset="0"/>
            </a:endParaRPr>
          </a:p>
          <a:p>
            <a:endParaRPr lang="en-US" altLang="zh-TW" sz="2400" b="1" dirty="0">
              <a:cs typeface="Times New Roman" pitchFamily="18" charset="0"/>
            </a:endParaRPr>
          </a:p>
          <a:p>
            <a:r>
              <a:rPr lang="en-US" altLang="zh-TW" sz="2400" b="1" dirty="0">
                <a:cs typeface="Times New Roman" pitchFamily="18" charset="0"/>
              </a:rPr>
              <a:t>If the mask is 255.255.255.192/26, what range of IP@ is appropriate for the router on the port?</a:t>
            </a:r>
          </a:p>
        </p:txBody>
      </p:sp>
      <p:pic>
        <p:nvPicPr>
          <p:cNvPr id="14340" name="Picture 4" descr="http://www.chinaafricaproject.com/wp-content/uploads/2013/02/questio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01066" y="268095"/>
            <a:ext cx="1912042" cy="1724025"/>
          </a:xfrm>
          <a:prstGeom prst="rect">
            <a:avLst/>
          </a:prstGeom>
          <a:noFill/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</a:t>
            </a:r>
            <a:fld id="{7EA88A85-1CFD-44F9-BD1F-42AE2389E444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i="0" dirty="0">
                <a:latin typeface="Arial" pitchFamily="34" charset="0"/>
              </a:rPr>
              <a:t>1.</a:t>
            </a:r>
            <a:fld id="{7FFBB286-C8B7-4C96-A9E0-F149A30A157B}" type="slidenum">
              <a:rPr lang="en-US" sz="1200" i="0" smtClean="0">
                <a:latin typeface="Arial" pitchFamily="34" charset="0"/>
              </a:rPr>
              <a:pPr/>
              <a:t>48</a:t>
            </a:fld>
            <a:endParaRPr lang="en-US" sz="1200" i="0" dirty="0">
              <a:latin typeface="Arial" pitchFamily="34" charset="0"/>
            </a:endParaRPr>
          </a:p>
        </p:txBody>
      </p:sp>
      <p:sp>
        <p:nvSpPr>
          <p:cNvPr id="71683" name="Rectangle 14"/>
          <p:cNvSpPr>
            <a:spLocks noChangeArrowheads="1"/>
          </p:cNvSpPr>
          <p:nvPr/>
        </p:nvSpPr>
        <p:spPr bwMode="auto">
          <a:xfrm>
            <a:off x="152400" y="102543"/>
            <a:ext cx="8153400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Flow of activities at </a:t>
            </a:r>
            <a:r>
              <a:rPr lang="en-US" sz="2400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router R1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64" y="2355274"/>
            <a:ext cx="7088136" cy="3893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86987"/>
            <a:ext cx="7533687" cy="139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5105400" y="2743200"/>
            <a:ext cx="1219200" cy="60960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32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aby Kruffy" pitchFamily="2" charset="0"/>
            </a:endParaRPr>
          </a:p>
        </p:txBody>
      </p:sp>
      <p:cxnSp>
        <p:nvCxnSpPr>
          <p:cNvPr id="8" name="直線單箭頭接點 7"/>
          <p:cNvCxnSpPr/>
          <p:nvPr/>
        </p:nvCxnSpPr>
        <p:spPr bwMode="auto">
          <a:xfrm>
            <a:off x="6096000" y="3429000"/>
            <a:ext cx="60960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ysDash"/>
            <a:round/>
            <a:headEnd type="triangle" w="med" len="med"/>
            <a:tailEnd type="none" w="med" len="med"/>
          </a:ln>
          <a:effectLst/>
        </p:spPr>
      </p:cxnSp>
      <p:sp>
        <p:nvSpPr>
          <p:cNvPr id="10" name="文字方塊 9"/>
          <p:cNvSpPr txBox="1"/>
          <p:nvPr/>
        </p:nvSpPr>
        <p:spPr>
          <a:xfrm>
            <a:off x="6172200" y="4191000"/>
            <a:ext cx="1970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Routing decision</a:t>
            </a:r>
            <a:endParaRPr lang="zh-TW" alt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6324600" y="2895600"/>
            <a:ext cx="1524000" cy="762000"/>
          </a:xfrm>
          <a:prstGeom prst="rect">
            <a:avLst/>
          </a:prstGeom>
          <a:noFill/>
          <a:ln w="28575" cap="flat" cmpd="sng" algn="ctr">
            <a:solidFill>
              <a:srgbClr val="00CC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32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aby Kruffy" pitchFamily="2" charset="0"/>
            </a:endParaRPr>
          </a:p>
        </p:txBody>
      </p:sp>
      <p:cxnSp>
        <p:nvCxnSpPr>
          <p:cNvPr id="12" name="直線單箭頭接點 11"/>
          <p:cNvCxnSpPr/>
          <p:nvPr/>
        </p:nvCxnSpPr>
        <p:spPr bwMode="auto">
          <a:xfrm flipH="1" flipV="1">
            <a:off x="5943600" y="2286000"/>
            <a:ext cx="914400" cy="685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CC00"/>
            </a:solidFill>
            <a:prstDash val="sysDash"/>
            <a:round/>
            <a:headEnd type="triangle" w="med" len="med"/>
            <a:tailEnd type="none" w="med" len="med"/>
          </a:ln>
          <a:effectLst/>
        </p:spPr>
      </p:cxnSp>
      <p:sp>
        <p:nvSpPr>
          <p:cNvPr id="13" name="文字方塊 12"/>
          <p:cNvSpPr txBox="1"/>
          <p:nvPr/>
        </p:nvSpPr>
        <p:spPr>
          <a:xfrm>
            <a:off x="4191000" y="1828800"/>
            <a:ext cx="1545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00CC00"/>
                </a:solidFill>
                <a:latin typeface="Times New Roman" pitchFamily="18" charset="0"/>
                <a:cs typeface="Times New Roman" pitchFamily="18" charset="0"/>
              </a:rPr>
              <a:t>Find MAC@</a:t>
            </a:r>
            <a:endParaRPr lang="zh-TW" altLang="en-US" sz="2000" dirty="0">
              <a:solidFill>
                <a:srgbClr val="00CC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464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2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 animBg="1"/>
      <p:bldP spid="11" grpId="1" animBg="1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i="0" dirty="0">
                <a:latin typeface="Arial" pitchFamily="34" charset="0"/>
              </a:rPr>
              <a:t>1.</a:t>
            </a:r>
            <a:fld id="{7FFBB286-C8B7-4C96-A9E0-F149A30A157B}" type="slidenum">
              <a:rPr lang="en-US" sz="1200" i="0" smtClean="0">
                <a:latin typeface="Arial" pitchFamily="34" charset="0"/>
              </a:rPr>
              <a:pPr/>
              <a:t>49</a:t>
            </a:fld>
            <a:endParaRPr lang="en-US" sz="1200" i="0" dirty="0">
              <a:latin typeface="Arial" pitchFamily="34" charset="0"/>
            </a:endParaRPr>
          </a:p>
        </p:txBody>
      </p:sp>
      <p:sp>
        <p:nvSpPr>
          <p:cNvPr id="71683" name="Rectangle 14"/>
          <p:cNvSpPr>
            <a:spLocks noChangeArrowheads="1"/>
          </p:cNvSpPr>
          <p:nvPr/>
        </p:nvSpPr>
        <p:spPr bwMode="auto">
          <a:xfrm>
            <a:off x="152400" y="102543"/>
            <a:ext cx="8153400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Flow of activities at </a:t>
            </a:r>
            <a:r>
              <a:rPr lang="en-US" sz="2400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router R2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13" y="963187"/>
            <a:ext cx="7533687" cy="139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05929"/>
            <a:ext cx="7093221" cy="3908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單箭頭接點 5"/>
          <p:cNvCxnSpPr/>
          <p:nvPr/>
        </p:nvCxnSpPr>
        <p:spPr bwMode="auto">
          <a:xfrm flipH="1" flipV="1">
            <a:off x="1600200" y="3048000"/>
            <a:ext cx="15240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ysDash"/>
            <a:round/>
            <a:headEnd type="triangle" w="med" len="med"/>
            <a:tailEnd type="none" w="med" len="med"/>
          </a:ln>
          <a:effectLst/>
        </p:spPr>
      </p:cxnSp>
      <p:sp>
        <p:nvSpPr>
          <p:cNvPr id="7" name="文字方塊 6"/>
          <p:cNvSpPr txBox="1"/>
          <p:nvPr/>
        </p:nvSpPr>
        <p:spPr>
          <a:xfrm>
            <a:off x="1295400" y="2667000"/>
            <a:ext cx="1332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660066"/>
                </a:solidFill>
                <a:latin typeface="Times New Roman" pitchFamily="18" charset="0"/>
                <a:cs typeface="Times New Roman" pitchFamily="18" charset="0"/>
              </a:rPr>
              <a:t>No change</a:t>
            </a:r>
            <a:endParaRPr lang="zh-TW" altLang="en-US" sz="2000" dirty="0">
              <a:solidFill>
                <a:srgbClr val="66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676400" y="3657600"/>
            <a:ext cx="609600" cy="457200"/>
          </a:xfrm>
          <a:prstGeom prst="rect">
            <a:avLst/>
          </a:prstGeom>
          <a:noFill/>
          <a:ln w="38100" cap="flat" cmpd="sng" algn="ctr">
            <a:solidFill>
              <a:srgbClr val="660066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32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aby Kruffy" pitchFamily="2" charset="0"/>
            </a:endParaRPr>
          </a:p>
        </p:txBody>
      </p:sp>
      <p:cxnSp>
        <p:nvCxnSpPr>
          <p:cNvPr id="11" name="直線單箭頭接點 10"/>
          <p:cNvCxnSpPr/>
          <p:nvPr/>
        </p:nvCxnSpPr>
        <p:spPr bwMode="auto">
          <a:xfrm flipV="1">
            <a:off x="3733800" y="5334000"/>
            <a:ext cx="30480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CC00"/>
            </a:solidFill>
            <a:prstDash val="sysDash"/>
            <a:round/>
            <a:headEnd type="none" w="med" len="med"/>
            <a:tailEnd type="triangle" w="med" len="med"/>
          </a:ln>
          <a:effectLst/>
        </p:spPr>
      </p:cxnSp>
      <p:sp>
        <p:nvSpPr>
          <p:cNvPr id="12" name="文字方塊 11"/>
          <p:cNvSpPr txBox="1"/>
          <p:nvPr/>
        </p:nvSpPr>
        <p:spPr>
          <a:xfrm>
            <a:off x="2590800" y="60960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Change per hop</a:t>
            </a:r>
            <a:endParaRPr lang="zh-TW" altLang="en-US" sz="2000" dirty="0">
              <a:solidFill>
                <a:srgbClr val="00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962400" y="4800600"/>
            <a:ext cx="533400" cy="457200"/>
          </a:xfrm>
          <a:prstGeom prst="rect">
            <a:avLst/>
          </a:prstGeom>
          <a:noFill/>
          <a:ln w="38100" cap="flat" cmpd="sng" algn="ctr">
            <a:solidFill>
              <a:srgbClr val="00CC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32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aby Kruffy" pitchFamily="2" charset="0"/>
            </a:endParaRPr>
          </a:p>
        </p:txBody>
      </p:sp>
      <p:cxnSp>
        <p:nvCxnSpPr>
          <p:cNvPr id="14" name="直線單箭頭接點 13"/>
          <p:cNvCxnSpPr/>
          <p:nvPr/>
        </p:nvCxnSpPr>
        <p:spPr bwMode="auto">
          <a:xfrm>
            <a:off x="1981200" y="5334000"/>
            <a:ext cx="114300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CC00"/>
            </a:solidFill>
            <a:prstDash val="sysDash"/>
            <a:round/>
            <a:headEnd type="triangle" w="med" len="med"/>
            <a:tailEnd type="none" w="med" len="med"/>
          </a:ln>
          <a:effectLst/>
        </p:spPr>
      </p:cxnSp>
      <p:sp>
        <p:nvSpPr>
          <p:cNvPr id="16" name="矩形 15"/>
          <p:cNvSpPr/>
          <p:nvPr/>
        </p:nvSpPr>
        <p:spPr bwMode="auto">
          <a:xfrm>
            <a:off x="1447800" y="4800600"/>
            <a:ext cx="533400" cy="457200"/>
          </a:xfrm>
          <a:prstGeom prst="rect">
            <a:avLst/>
          </a:prstGeom>
          <a:noFill/>
          <a:ln w="38100" cap="flat" cmpd="sng" algn="ctr">
            <a:solidFill>
              <a:srgbClr val="00CC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32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aby Kruffy" pitchFamily="2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4191000" y="3657600"/>
            <a:ext cx="609600" cy="381000"/>
          </a:xfrm>
          <a:prstGeom prst="rect">
            <a:avLst/>
          </a:prstGeom>
          <a:noFill/>
          <a:ln w="38100" cap="flat" cmpd="sng" algn="ctr">
            <a:solidFill>
              <a:srgbClr val="660066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32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aby Kruffy" pitchFamily="2" charset="0"/>
            </a:endParaRPr>
          </a:p>
        </p:txBody>
      </p:sp>
      <p:cxnSp>
        <p:nvCxnSpPr>
          <p:cNvPr id="28" name="直線單箭頭接點 27"/>
          <p:cNvCxnSpPr/>
          <p:nvPr/>
        </p:nvCxnSpPr>
        <p:spPr bwMode="auto">
          <a:xfrm flipH="1" flipV="1">
            <a:off x="1752600" y="3048000"/>
            <a:ext cx="2438400" cy="609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ysDash"/>
            <a:round/>
            <a:headEnd type="triangle" w="med" len="med"/>
            <a:tailEnd type="none" w="med" len="med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63843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2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2" grpId="0"/>
      <p:bldP spid="13" grpId="0" animBg="1"/>
      <p:bldP spid="16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i="0" dirty="0">
                <a:solidFill>
                  <a:srgbClr val="000000"/>
                </a:solidFill>
                <a:latin typeface="+mn-lt"/>
              </a:rPr>
              <a:t>1.</a:t>
            </a:r>
            <a:fld id="{C0D7C2F5-5BA8-4713-86B8-AFDF83E63D1C}" type="slidenum">
              <a:rPr lang="en-US" sz="1200" i="0" smtClean="0">
                <a:solidFill>
                  <a:srgbClr val="000000"/>
                </a:solidFill>
                <a:latin typeface="+mn-lt"/>
              </a:rPr>
              <a:pPr/>
              <a:t>5</a:t>
            </a:fld>
            <a:endParaRPr lang="en-US" sz="1200" i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195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197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198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199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200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201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1143000" y="0"/>
            <a:ext cx="54104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3600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9.1.1  Nodes and Links</a:t>
            </a:r>
          </a:p>
        </p:txBody>
      </p:sp>
      <p:sp>
        <p:nvSpPr>
          <p:cNvPr id="6155" name="Rectangle 10"/>
          <p:cNvSpPr>
            <a:spLocks noChangeArrowheads="1"/>
          </p:cNvSpPr>
          <p:nvPr/>
        </p:nvSpPr>
        <p:spPr bwMode="auto">
          <a:xfrm>
            <a:off x="356394" y="1052513"/>
            <a:ext cx="7924800" cy="532453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0113" lvl="1" indent="-442913" algn="just">
              <a:buFont typeface="Wingdings" pitchFamily="2" charset="2"/>
              <a:buChar char="Ø"/>
              <a:defRPr/>
            </a:pPr>
            <a:r>
              <a:rPr lang="en-US" altLang="zh-TW" sz="2400" i="0" u="sng" dirty="0">
                <a:latin typeface="+mn-lt"/>
              </a:rPr>
              <a:t>Communication at </a:t>
            </a:r>
            <a:r>
              <a:rPr lang="en-US" altLang="zh-TW" sz="2400" i="0" u="sng" dirty="0">
                <a:solidFill>
                  <a:srgbClr val="0000CC"/>
                </a:solidFill>
                <a:latin typeface="+mn-lt"/>
              </a:rPr>
              <a:t>the data-link layer </a:t>
            </a:r>
            <a:r>
              <a:rPr lang="en-US" altLang="zh-TW" sz="2400" i="0" u="sng" dirty="0">
                <a:latin typeface="+mn-lt"/>
              </a:rPr>
              <a:t>is </a:t>
            </a:r>
            <a:r>
              <a:rPr lang="en-US" altLang="zh-TW" sz="2400" i="0" u="sng" dirty="0">
                <a:solidFill>
                  <a:srgbClr val="FF0000"/>
                </a:solidFill>
                <a:latin typeface="+mn-lt"/>
              </a:rPr>
              <a:t>node-to-node</a:t>
            </a:r>
            <a:r>
              <a:rPr lang="en-US" altLang="zh-TW" sz="2400" i="0" dirty="0">
                <a:latin typeface="+mn-lt"/>
              </a:rPr>
              <a:t>.</a:t>
            </a:r>
          </a:p>
          <a:p>
            <a:pPr lvl="1" algn="just">
              <a:defRPr/>
            </a:pPr>
            <a:r>
              <a:rPr lang="en-US" altLang="zh-TW" sz="2400" i="0" dirty="0">
                <a:latin typeface="+mn-lt"/>
              </a:rPr>
              <a:t> </a:t>
            </a:r>
          </a:p>
          <a:p>
            <a:pPr marL="900113" lvl="1" indent="-442913" algn="just">
              <a:buFont typeface="Wingdings" pitchFamily="2" charset="2"/>
              <a:buChar char="Ø"/>
              <a:defRPr/>
            </a:pPr>
            <a:r>
              <a:rPr lang="en-US" altLang="zh-TW" sz="2400" i="0" dirty="0">
                <a:latin typeface="+mn-lt"/>
              </a:rPr>
              <a:t>A data unit from one point in the Internet needs to </a:t>
            </a:r>
            <a:r>
              <a:rPr lang="en-US" altLang="zh-TW" sz="2400" i="0" dirty="0">
                <a:solidFill>
                  <a:srgbClr val="0000CC"/>
                </a:solidFill>
                <a:latin typeface="+mn-lt"/>
              </a:rPr>
              <a:t>pass through many networks</a:t>
            </a:r>
            <a:r>
              <a:rPr lang="en-US" altLang="zh-TW" sz="2400" i="0" dirty="0">
                <a:latin typeface="+mn-lt"/>
              </a:rPr>
              <a:t> (</a:t>
            </a:r>
            <a:r>
              <a:rPr lang="en-US" altLang="zh-TW" sz="2400" i="0" dirty="0">
                <a:solidFill>
                  <a:srgbClr val="FF0000"/>
                </a:solidFill>
                <a:latin typeface="+mn-lt"/>
              </a:rPr>
              <a:t>LANs and WANs</a:t>
            </a:r>
            <a:r>
              <a:rPr lang="en-US" altLang="zh-TW" sz="2400" i="0" dirty="0">
                <a:latin typeface="+mn-lt"/>
              </a:rPr>
              <a:t>) to reach another point.</a:t>
            </a:r>
          </a:p>
          <a:p>
            <a:pPr lvl="1" algn="just">
              <a:defRPr/>
            </a:pPr>
            <a:r>
              <a:rPr lang="en-US" altLang="zh-TW" sz="2400" i="0" dirty="0">
                <a:latin typeface="+mn-lt"/>
              </a:rPr>
              <a:t> </a:t>
            </a:r>
          </a:p>
          <a:p>
            <a:pPr marL="900113" lvl="1" indent="-442913" algn="just">
              <a:buFont typeface="Wingdings" pitchFamily="2" charset="2"/>
              <a:buChar char="Ø"/>
              <a:defRPr/>
            </a:pPr>
            <a:r>
              <a:rPr lang="en-US" altLang="zh-TW" sz="2400" i="0" dirty="0">
                <a:latin typeface="+mn-lt"/>
              </a:rPr>
              <a:t> LANs and WANs are connected by </a:t>
            </a:r>
            <a:r>
              <a:rPr lang="en-US" altLang="zh-TW" sz="2400" i="0" dirty="0">
                <a:solidFill>
                  <a:srgbClr val="FF0000"/>
                </a:solidFill>
                <a:latin typeface="+mn-lt"/>
              </a:rPr>
              <a:t>routers</a:t>
            </a:r>
            <a:r>
              <a:rPr lang="en-US" altLang="zh-TW" sz="2400" i="0" dirty="0">
                <a:latin typeface="+mn-lt"/>
              </a:rPr>
              <a:t>. </a:t>
            </a:r>
          </a:p>
          <a:p>
            <a:pPr lvl="1" algn="just">
              <a:defRPr/>
            </a:pPr>
            <a:endParaRPr lang="en-US" altLang="zh-TW" sz="2400" i="0" dirty="0">
              <a:latin typeface="+mn-lt"/>
            </a:endParaRPr>
          </a:p>
          <a:p>
            <a:pPr marL="900113" lvl="1" indent="-442913" algn="just">
              <a:buFont typeface="Wingdings" pitchFamily="2" charset="2"/>
              <a:buChar char="Ø"/>
              <a:defRPr/>
            </a:pPr>
            <a:r>
              <a:rPr lang="en-US" altLang="zh-TW" sz="2400" i="0" dirty="0">
                <a:solidFill>
                  <a:srgbClr val="000000"/>
                </a:solidFill>
                <a:latin typeface="+mn-lt"/>
              </a:rPr>
              <a:t>Refer to </a:t>
            </a:r>
            <a:r>
              <a:rPr lang="en-US" altLang="zh-TW" sz="2400" i="0" dirty="0">
                <a:solidFill>
                  <a:srgbClr val="0000CC"/>
                </a:solidFill>
                <a:latin typeface="+mn-lt"/>
              </a:rPr>
              <a:t>the two end hosts </a:t>
            </a:r>
            <a:r>
              <a:rPr lang="en-US" altLang="zh-TW" sz="2400" i="0" dirty="0">
                <a:solidFill>
                  <a:srgbClr val="000000"/>
                </a:solidFill>
                <a:latin typeface="+mn-lt"/>
              </a:rPr>
              <a:t>and </a:t>
            </a:r>
            <a:r>
              <a:rPr lang="en-US" altLang="zh-TW" sz="2400" i="0" dirty="0">
                <a:solidFill>
                  <a:srgbClr val="0000CC"/>
                </a:solidFill>
                <a:latin typeface="+mn-lt"/>
              </a:rPr>
              <a:t>the routers </a:t>
            </a:r>
            <a:r>
              <a:rPr lang="en-US" altLang="zh-TW" sz="2400" i="0" dirty="0">
                <a:solidFill>
                  <a:srgbClr val="000000"/>
                </a:solidFill>
                <a:latin typeface="+mn-lt"/>
              </a:rPr>
              <a:t>as </a:t>
            </a:r>
            <a:r>
              <a:rPr lang="en-US" altLang="zh-TW" sz="2400" i="0" dirty="0">
                <a:solidFill>
                  <a:srgbClr val="FF0000"/>
                </a:solidFill>
                <a:latin typeface="+mn-lt"/>
              </a:rPr>
              <a:t>nodes</a:t>
            </a:r>
            <a:r>
              <a:rPr lang="en-US" altLang="zh-TW" sz="2400" i="0" dirty="0">
                <a:solidFill>
                  <a:srgbClr val="000000"/>
                </a:solidFill>
                <a:latin typeface="+mn-lt"/>
              </a:rPr>
              <a:t> and </a:t>
            </a:r>
            <a:r>
              <a:rPr lang="en-US" altLang="zh-TW" sz="2400" i="0" dirty="0">
                <a:solidFill>
                  <a:srgbClr val="0000CC"/>
                </a:solidFill>
                <a:latin typeface="+mn-lt"/>
              </a:rPr>
              <a:t>the networks </a:t>
            </a:r>
            <a:r>
              <a:rPr lang="en-US" altLang="zh-TW" sz="2400" i="0" dirty="0">
                <a:solidFill>
                  <a:srgbClr val="000000"/>
                </a:solidFill>
                <a:latin typeface="+mn-lt"/>
              </a:rPr>
              <a:t>in between as </a:t>
            </a:r>
            <a:r>
              <a:rPr lang="en-US" altLang="zh-TW" sz="2400" i="0" dirty="0">
                <a:solidFill>
                  <a:srgbClr val="FF0000"/>
                </a:solidFill>
                <a:latin typeface="+mn-lt"/>
              </a:rPr>
              <a:t>links</a:t>
            </a:r>
            <a:r>
              <a:rPr lang="en-US" altLang="zh-TW" sz="2400" i="0" dirty="0">
                <a:solidFill>
                  <a:srgbClr val="000000"/>
                </a:solidFill>
                <a:latin typeface="+mn-lt"/>
              </a:rPr>
              <a:t>.</a:t>
            </a:r>
          </a:p>
          <a:p>
            <a:pPr lvl="1" algn="just">
              <a:defRPr/>
            </a:pPr>
            <a:endParaRPr lang="en-US" altLang="zh-TW" sz="2400" i="0" dirty="0">
              <a:solidFill>
                <a:srgbClr val="000000"/>
              </a:solidFill>
              <a:latin typeface="+mn-lt"/>
            </a:endParaRPr>
          </a:p>
          <a:p>
            <a:pPr algn="just">
              <a:defRPr/>
            </a:pPr>
            <a:endParaRPr lang="en-US" sz="2800" i="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7591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i="0" dirty="0">
                <a:latin typeface="Arial" pitchFamily="34" charset="0"/>
              </a:rPr>
              <a:t>1.</a:t>
            </a:r>
            <a:fld id="{097D0799-9BC4-4E81-A91A-5D1D05F93F0D}" type="slidenum">
              <a:rPr lang="en-US" sz="1200" i="0" smtClean="0">
                <a:latin typeface="Arial" pitchFamily="34" charset="0"/>
              </a:rPr>
              <a:pPr/>
              <a:t>50</a:t>
            </a:fld>
            <a:endParaRPr lang="en-US" sz="1200" i="0" dirty="0">
              <a:latin typeface="Arial" pitchFamily="34" charset="0"/>
            </a:endParaRPr>
          </a:p>
        </p:txBody>
      </p:sp>
      <p:sp>
        <p:nvSpPr>
          <p:cNvPr id="72707" name="Rectangle 14"/>
          <p:cNvSpPr>
            <a:spLocks noChangeArrowheads="1"/>
          </p:cNvSpPr>
          <p:nvPr/>
        </p:nvSpPr>
        <p:spPr bwMode="auto">
          <a:xfrm>
            <a:off x="152400" y="102543"/>
            <a:ext cx="8153400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Activities at </a:t>
            </a:r>
            <a:r>
              <a:rPr lang="en-US" sz="2400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Bob’s site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86987"/>
            <a:ext cx="7533687" cy="139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86000"/>
            <a:ext cx="3223729" cy="345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 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b="1" dirty="0">
                <a:cs typeface="Times New Roman" pitchFamily="18" charset="0"/>
              </a:rPr>
              <a:t>Data link layer determines the use of a link, either point-to-point or broadcasting.</a:t>
            </a:r>
          </a:p>
          <a:p>
            <a:r>
              <a:rPr lang="en-US" altLang="zh-TW" sz="2800" b="1" dirty="0">
                <a:cs typeface="Times New Roman" pitchFamily="18" charset="0"/>
              </a:rPr>
              <a:t>Data link layer transforms unreliable bit pipe at the physical layer to a reliable link.</a:t>
            </a:r>
          </a:p>
          <a:p>
            <a:r>
              <a:rPr lang="en-US" altLang="zh-TW" sz="2800" b="1" dirty="0">
                <a:cs typeface="Times New Roman" pitchFamily="18" charset="0"/>
              </a:rPr>
              <a:t>Data link layer address changes hop by hop.</a:t>
            </a:r>
          </a:p>
          <a:p>
            <a:r>
              <a:rPr lang="en-US" altLang="zh-TW" sz="2800" b="1" dirty="0">
                <a:cs typeface="Times New Roman" pitchFamily="18" charset="0"/>
              </a:rPr>
              <a:t>Network layer uses ARP to acquire data link address.</a:t>
            </a:r>
          </a:p>
          <a:p>
            <a:r>
              <a:rPr lang="en-US" altLang="zh-TW" sz="2800" b="1" dirty="0">
                <a:cs typeface="Times New Roman" pitchFamily="18" charset="0"/>
              </a:rPr>
              <a:t>Destination data link address can be either the MAC@ of destination node or next hop router node.</a:t>
            </a:r>
            <a:endParaRPr lang="zh-TW" altLang="en-US" sz="2800" b="1" dirty="0">
              <a:cs typeface="Times New Roman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</a:t>
            </a:r>
            <a:fld id="{04965BEB-C104-42D6-8E6E-918E6139B794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i="0" dirty="0">
                <a:solidFill>
                  <a:srgbClr val="000000"/>
                </a:solidFill>
                <a:latin typeface="Arial" pitchFamily="34" charset="0"/>
              </a:rPr>
              <a:t>1.</a:t>
            </a:r>
            <a:fld id="{09EB33DC-2A5A-4720-962F-21E3342DFB34}" type="slidenum">
              <a:rPr lang="en-US" sz="1200" i="0" smtClean="0">
                <a:solidFill>
                  <a:srgbClr val="000000"/>
                </a:solidFill>
                <a:latin typeface="Arial" pitchFamily="34" charset="0"/>
              </a:rPr>
              <a:pPr/>
              <a:t>6</a:t>
            </a:fld>
            <a:endParaRPr lang="en-US" sz="1200" i="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195" name="Rectangle 14"/>
          <p:cNvSpPr>
            <a:spLocks noChangeArrowheads="1"/>
          </p:cNvSpPr>
          <p:nvPr/>
        </p:nvSpPr>
        <p:spPr bwMode="auto">
          <a:xfrm>
            <a:off x="762000" y="5638800"/>
            <a:ext cx="815340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sz="2000" i="0" dirty="0">
                <a:solidFill>
                  <a:srgbClr val="FF0000"/>
                </a:solidFill>
                <a:latin typeface="+mn-lt"/>
              </a:rPr>
              <a:t>Figure 9.2:  </a:t>
            </a:r>
            <a:r>
              <a:rPr lang="en-US" sz="2000" i="0" dirty="0">
                <a:solidFill>
                  <a:srgbClr val="000000"/>
                </a:solidFill>
                <a:latin typeface="+mn-lt"/>
              </a:rPr>
              <a:t>Nodes and Links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17750"/>
            <a:ext cx="8308975" cy="294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33400" y="457200"/>
            <a:ext cx="79224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400" i="0" dirty="0">
                <a:solidFill>
                  <a:srgbClr val="000000"/>
                </a:solidFill>
                <a:latin typeface="+mn-lt"/>
              </a:rPr>
              <a:t>Figure 9.2 is a simple representation of links and nodes when the path of the data unit is only </a:t>
            </a:r>
            <a:r>
              <a:rPr lang="en-US" altLang="zh-TW" sz="2400" i="0" dirty="0">
                <a:solidFill>
                  <a:srgbClr val="0000CC"/>
                </a:solidFill>
                <a:latin typeface="+mn-lt"/>
              </a:rPr>
              <a:t>six nodes </a:t>
            </a:r>
            <a:r>
              <a:rPr lang="en-US" altLang="zh-TW" sz="2400" i="0" dirty="0">
                <a:solidFill>
                  <a:srgbClr val="000000"/>
                </a:solidFill>
                <a:latin typeface="+mn-lt"/>
              </a:rPr>
              <a:t>and </a:t>
            </a:r>
            <a:r>
              <a:rPr lang="en-US" altLang="zh-TW" sz="2400" i="0" dirty="0">
                <a:solidFill>
                  <a:srgbClr val="0000CC"/>
                </a:solidFill>
                <a:latin typeface="+mn-lt"/>
              </a:rPr>
              <a:t>five links</a:t>
            </a:r>
            <a:r>
              <a:rPr lang="en-US" altLang="zh-TW" sz="2400" i="0" dirty="0">
                <a:solidFill>
                  <a:srgbClr val="000000"/>
                </a:solidFill>
                <a:latin typeface="+mn-lt"/>
              </a:rPr>
              <a:t> (</a:t>
            </a:r>
            <a:r>
              <a:rPr lang="en-US" altLang="zh-TW" sz="2400" i="0" dirty="0">
                <a:solidFill>
                  <a:srgbClr val="FF0000"/>
                </a:solidFill>
                <a:latin typeface="+mn-lt"/>
              </a:rPr>
              <a:t>three LANs &amp; two WANs</a:t>
            </a:r>
            <a:r>
              <a:rPr lang="en-US" altLang="zh-TW" sz="2400" i="0" dirty="0">
                <a:solidFill>
                  <a:srgbClr val="000000"/>
                </a:solidFill>
                <a:latin typeface="+mn-lt"/>
              </a:rPr>
              <a:t>).</a:t>
            </a:r>
            <a:endParaRPr lang="en-US" altLang="zh-TW" sz="2400" i="0" dirty="0">
              <a:latin typeface="+mn-lt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7078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i="0" dirty="0">
                <a:solidFill>
                  <a:srgbClr val="000000"/>
                </a:solidFill>
                <a:latin typeface="+mn-lt"/>
              </a:rPr>
              <a:t>1.</a:t>
            </a:r>
            <a:fld id="{C0D7C2F5-5BA8-4713-86B8-AFDF83E63D1C}" type="slidenum">
              <a:rPr lang="en-US" sz="1200" i="0" smtClean="0">
                <a:solidFill>
                  <a:srgbClr val="000000"/>
                </a:solidFill>
                <a:latin typeface="+mn-lt"/>
              </a:rPr>
              <a:pPr/>
              <a:t>7</a:t>
            </a:fld>
            <a:endParaRPr lang="en-US" sz="1200" i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195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197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198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199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200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201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1143000" y="0"/>
            <a:ext cx="35509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3600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9.1.2  Services</a:t>
            </a:r>
          </a:p>
        </p:txBody>
      </p:sp>
      <p:sp>
        <p:nvSpPr>
          <p:cNvPr id="6155" name="Rectangle 10"/>
          <p:cNvSpPr>
            <a:spLocks noChangeArrowheads="1"/>
          </p:cNvSpPr>
          <p:nvPr/>
        </p:nvSpPr>
        <p:spPr bwMode="auto">
          <a:xfrm>
            <a:off x="381000" y="1052513"/>
            <a:ext cx="7924800" cy="353943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 typeface="Wingdings" pitchFamily="2" charset="2"/>
              <a:buChar char="l"/>
              <a:defRPr/>
            </a:pPr>
            <a:r>
              <a:rPr lang="en-US" altLang="zh-TW" sz="2800" i="0" dirty="0">
                <a:latin typeface="+mn-lt"/>
              </a:rPr>
              <a:t> </a:t>
            </a:r>
            <a:r>
              <a:rPr lang="en-US" altLang="zh-TW" sz="2400" i="0" dirty="0">
                <a:latin typeface="+mn-lt"/>
              </a:rPr>
              <a:t>The data-link layer </a:t>
            </a:r>
          </a:p>
          <a:p>
            <a:pPr lvl="1" algn="just">
              <a:buFont typeface="Wingdings" pitchFamily="2" charset="2"/>
              <a:buChar char="Ø"/>
              <a:defRPr/>
            </a:pPr>
            <a:r>
              <a:rPr lang="en-US" altLang="zh-TW" sz="2400" i="0" dirty="0">
                <a:latin typeface="+mn-lt"/>
              </a:rPr>
              <a:t> Provide services to </a:t>
            </a:r>
            <a:r>
              <a:rPr lang="en-US" altLang="zh-TW" sz="2400" i="0" dirty="0">
                <a:solidFill>
                  <a:srgbClr val="FF0000"/>
                </a:solidFill>
                <a:latin typeface="+mn-lt"/>
              </a:rPr>
              <a:t>the network layer</a:t>
            </a:r>
            <a:r>
              <a:rPr lang="en-US" altLang="zh-TW" sz="2400" i="0" dirty="0">
                <a:latin typeface="+mn-lt"/>
              </a:rPr>
              <a:t>. </a:t>
            </a:r>
          </a:p>
          <a:p>
            <a:pPr lvl="1" algn="just">
              <a:buFont typeface="Wingdings" pitchFamily="2" charset="2"/>
              <a:buChar char="Ø"/>
              <a:defRPr/>
            </a:pPr>
            <a:r>
              <a:rPr lang="en-US" altLang="zh-TW" sz="2400" i="0" dirty="0">
                <a:latin typeface="+mn-lt"/>
              </a:rPr>
              <a:t> Receive services from </a:t>
            </a:r>
            <a:r>
              <a:rPr lang="en-US" altLang="zh-TW" sz="2400" i="0" dirty="0">
                <a:solidFill>
                  <a:srgbClr val="FF0000"/>
                </a:solidFill>
                <a:latin typeface="+mn-lt"/>
              </a:rPr>
              <a:t>the physical layer</a:t>
            </a:r>
            <a:r>
              <a:rPr lang="en-US" altLang="zh-TW" sz="2400" i="0" dirty="0">
                <a:latin typeface="+mn-lt"/>
              </a:rPr>
              <a:t>.</a:t>
            </a:r>
          </a:p>
          <a:p>
            <a:pPr lvl="1" algn="just">
              <a:buFont typeface="Wingdings" pitchFamily="2" charset="2"/>
              <a:buChar char="Ø"/>
              <a:defRPr/>
            </a:pPr>
            <a:endParaRPr lang="en-US" altLang="zh-TW" sz="2400" i="0" dirty="0">
              <a:latin typeface="+mn-lt"/>
            </a:endParaRPr>
          </a:p>
          <a:p>
            <a:pPr marL="717550" lvl="1" indent="-260350" algn="just">
              <a:buFont typeface="Wingdings" pitchFamily="2" charset="2"/>
              <a:buChar char="Ø"/>
              <a:defRPr/>
            </a:pPr>
            <a:r>
              <a:rPr lang="en-US" altLang="zh-TW" sz="2400" i="0" dirty="0">
                <a:latin typeface="+mn-lt"/>
              </a:rPr>
              <a:t> The sending node </a:t>
            </a:r>
            <a:r>
              <a:rPr lang="en-US" altLang="zh-TW" sz="2400" i="0" dirty="0">
                <a:solidFill>
                  <a:srgbClr val="0000CC"/>
                </a:solidFill>
                <a:latin typeface="+mn-lt"/>
              </a:rPr>
              <a:t>encapsulate the datagram </a:t>
            </a:r>
            <a:r>
              <a:rPr lang="en-US" altLang="zh-TW" sz="2400" i="0" dirty="0">
                <a:latin typeface="+mn-lt"/>
              </a:rPr>
              <a:t>in a </a:t>
            </a:r>
            <a:r>
              <a:rPr lang="en-US" altLang="zh-TW" sz="2400" i="0" dirty="0">
                <a:solidFill>
                  <a:srgbClr val="FF0000"/>
                </a:solidFill>
                <a:latin typeface="+mn-lt"/>
              </a:rPr>
              <a:t>frame</a:t>
            </a:r>
            <a:r>
              <a:rPr lang="en-US" altLang="zh-TW" sz="2400" i="0" dirty="0">
                <a:latin typeface="+mn-lt"/>
              </a:rPr>
              <a:t>.  The receiving node </a:t>
            </a:r>
            <a:r>
              <a:rPr lang="en-US" altLang="zh-TW" sz="2400" i="0" dirty="0" err="1">
                <a:latin typeface="+mn-lt"/>
              </a:rPr>
              <a:t>decapsulate</a:t>
            </a:r>
            <a:r>
              <a:rPr lang="en-US" altLang="zh-TW" sz="2400" i="0" dirty="0">
                <a:latin typeface="+mn-lt"/>
              </a:rPr>
              <a:t> </a:t>
            </a:r>
            <a:r>
              <a:rPr lang="en-US" altLang="zh-TW" sz="2400" i="0" dirty="0">
                <a:solidFill>
                  <a:srgbClr val="FF0000"/>
                </a:solidFill>
                <a:latin typeface="+mn-lt"/>
              </a:rPr>
              <a:t>the datagram </a:t>
            </a:r>
            <a:r>
              <a:rPr lang="en-US" altLang="zh-TW" sz="2400" i="0" dirty="0">
                <a:solidFill>
                  <a:srgbClr val="0000CC"/>
                </a:solidFill>
                <a:latin typeface="+mn-lt"/>
              </a:rPr>
              <a:t>from the frame</a:t>
            </a:r>
            <a:r>
              <a:rPr lang="en-US" altLang="zh-TW" sz="2400" i="0" dirty="0">
                <a:latin typeface="+mn-lt"/>
              </a:rPr>
              <a:t>.</a:t>
            </a:r>
          </a:p>
          <a:p>
            <a:pPr lvl="1" algn="just">
              <a:buFont typeface="Wingdings" pitchFamily="2" charset="2"/>
              <a:buChar char="Ø"/>
              <a:defRPr/>
            </a:pPr>
            <a:endParaRPr lang="en-US" altLang="zh-TW" sz="2400" i="0" dirty="0">
              <a:latin typeface="+mn-lt"/>
            </a:endParaRPr>
          </a:p>
          <a:p>
            <a:pPr lvl="1" algn="just">
              <a:defRPr/>
            </a:pPr>
            <a:endParaRPr lang="en-US" sz="2800" i="0" dirty="0">
              <a:solidFill>
                <a:srgbClr val="000000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761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i="0" dirty="0">
                <a:latin typeface="Arial" pitchFamily="34" charset="0"/>
              </a:rPr>
              <a:t>1.</a:t>
            </a:r>
            <a:fld id="{C0D7C2F5-5BA8-4713-86B8-AFDF83E63D1C}" type="slidenum">
              <a:rPr lang="en-US" sz="1200" i="0" smtClean="0">
                <a:latin typeface="Arial" pitchFamily="34" charset="0"/>
              </a:rPr>
              <a:pPr/>
              <a:t>8</a:t>
            </a:fld>
            <a:endParaRPr lang="en-US" sz="1200" i="0" dirty="0">
              <a:latin typeface="Arial" pitchFamily="34" charset="0"/>
            </a:endParaRPr>
          </a:p>
        </p:txBody>
      </p:sp>
      <p:sp>
        <p:nvSpPr>
          <p:cNvPr id="8195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197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198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199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200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201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 i="0" dirty="0">
              <a:latin typeface="Tahoma" pitchFamily="34" charset="0"/>
            </a:endParaRP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1143000" y="0"/>
            <a:ext cx="391645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3600" i="0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Data Link Services</a:t>
            </a:r>
          </a:p>
        </p:txBody>
      </p:sp>
      <p:sp>
        <p:nvSpPr>
          <p:cNvPr id="6155" name="Rectangle 10"/>
          <p:cNvSpPr>
            <a:spLocks noChangeArrowheads="1"/>
          </p:cNvSpPr>
          <p:nvPr/>
        </p:nvSpPr>
        <p:spPr bwMode="auto">
          <a:xfrm>
            <a:off x="381000" y="838200"/>
            <a:ext cx="8153400" cy="181588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SzPct val="75000"/>
              <a:buFont typeface="Wingdings" pitchFamily="2" charset="2"/>
              <a:buChar char="l"/>
              <a:defRPr/>
            </a:pPr>
            <a:r>
              <a:rPr lang="en-US" sz="2800" i="0" dirty="0">
                <a:latin typeface="+mn-lt"/>
              </a:rPr>
              <a:t> The data-link layer </a:t>
            </a:r>
          </a:p>
          <a:p>
            <a:pPr lvl="1" algn="just">
              <a:buFont typeface="Wingdings" pitchFamily="2" charset="2"/>
              <a:buChar char="Ø"/>
              <a:defRPr/>
            </a:pPr>
            <a:r>
              <a:rPr lang="en-US" sz="2800" i="0" dirty="0">
                <a:latin typeface="+mn-lt"/>
              </a:rPr>
              <a:t> Provide services to the network layer; </a:t>
            </a:r>
          </a:p>
          <a:p>
            <a:pPr lvl="1" algn="just">
              <a:buFont typeface="Wingdings" pitchFamily="2" charset="2"/>
              <a:buChar char="Ø"/>
              <a:defRPr/>
            </a:pPr>
            <a:r>
              <a:rPr lang="en-US" sz="2800" i="0" dirty="0">
                <a:latin typeface="+mn-lt"/>
              </a:rPr>
              <a:t> Receive services from the physical layer. </a:t>
            </a:r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2795882"/>
            <a:ext cx="7310438" cy="3528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7424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r>
              <a:rPr lang="en-US" sz="1200" i="0" dirty="0">
                <a:latin typeface="Arial" pitchFamily="34" charset="0"/>
              </a:rPr>
              <a:t>1.</a:t>
            </a:r>
            <a:fld id="{09EB33DC-2A5A-4720-962F-21E3342DFB34}" type="slidenum">
              <a:rPr lang="en-US" sz="1200" i="0" smtClean="0">
                <a:latin typeface="Arial" pitchFamily="34" charset="0"/>
              </a:rPr>
              <a:pPr/>
              <a:t>9</a:t>
            </a:fld>
            <a:endParaRPr lang="en-US" sz="1200" i="0" dirty="0">
              <a:latin typeface="Arial" pitchFamily="34" charset="0"/>
            </a:endParaRPr>
          </a:p>
        </p:txBody>
      </p:sp>
      <p:sp>
        <p:nvSpPr>
          <p:cNvPr id="8195" name="Rectangle 14"/>
          <p:cNvSpPr>
            <a:spLocks noChangeArrowheads="1"/>
          </p:cNvSpPr>
          <p:nvPr/>
        </p:nvSpPr>
        <p:spPr bwMode="auto">
          <a:xfrm>
            <a:off x="152400" y="102543"/>
            <a:ext cx="8153400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communication with only three nodes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603600"/>
            <a:ext cx="7098306" cy="226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84899"/>
            <a:ext cx="6185594" cy="1058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733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47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aby Kruffy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aby Kruffy" pitchFamily="2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6817</TotalTime>
  <Words>2135</Words>
  <Application>Microsoft Office PowerPoint</Application>
  <PresentationFormat>如螢幕大小 (4:3)</PresentationFormat>
  <Paragraphs>416</Paragraphs>
  <Slides>51</Slides>
  <Notes>36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1" baseType="lpstr">
      <vt:lpstr>Baby Kruffy</vt:lpstr>
      <vt:lpstr>McGrawHill-Italic</vt:lpstr>
      <vt:lpstr>Times-BoldItalic</vt:lpstr>
      <vt:lpstr>Arial</vt:lpstr>
      <vt:lpstr>Arial Black</vt:lpstr>
      <vt:lpstr>Tahoma</vt:lpstr>
      <vt:lpstr>Times</vt:lpstr>
      <vt:lpstr>Times New Roman</vt:lpstr>
      <vt:lpstr>Wingdings</vt:lpstr>
      <vt:lpstr>Blends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Data link layer services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Configuration Table</vt:lpstr>
      <vt:lpstr>PowerPoint 簡報</vt:lpstr>
      <vt:lpstr>Forwarding Table</vt:lpstr>
      <vt:lpstr>What is my next hop?</vt:lpstr>
      <vt:lpstr>What is my next hop?</vt:lpstr>
      <vt:lpstr>IPv4 Standard Network Identifier</vt:lpstr>
      <vt:lpstr>Address Range and Mask</vt:lpstr>
      <vt:lpstr>Network Identifier of YZU</vt:lpstr>
      <vt:lpstr>Subnetting </vt:lpstr>
      <vt:lpstr>Subnet mask, number and size</vt:lpstr>
      <vt:lpstr>PowerPoint 簡報</vt:lpstr>
      <vt:lpstr>PowerPoint 簡報</vt:lpstr>
      <vt:lpstr>Question-1</vt:lpstr>
      <vt:lpstr>PowerPoint 簡報</vt:lpstr>
      <vt:lpstr>What is my next hop?</vt:lpstr>
      <vt:lpstr>How to find MAC@ of next hop</vt:lpstr>
      <vt:lpstr>Question-2</vt:lpstr>
      <vt:lpstr>PowerPoint 簡報</vt:lpstr>
      <vt:lpstr>Question</vt:lpstr>
      <vt:lpstr>PowerPoint 簡報</vt:lpstr>
      <vt:lpstr>PowerPoint 簡報</vt:lpstr>
      <vt:lpstr>PowerPoint 簡報</vt:lpstr>
      <vt:lpstr>Summary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Valued Gateway Client</dc:creator>
  <cp:lastModifiedBy>鍾添曜</cp:lastModifiedBy>
  <cp:revision>591</cp:revision>
  <dcterms:created xsi:type="dcterms:W3CDTF">2000-01-15T04:50:39Z</dcterms:created>
  <dcterms:modified xsi:type="dcterms:W3CDTF">2025-09-10T08:12:28Z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8B64F865-7F17-4CD4-3F3F-3F2C3F3F3F47</vt:lpwstr>
  </property>
  <property fmtid="{D5CDD505-2E9C-101B-9397-08002B2CF9AE}" pid="3" name="ArticulatePath">
    <vt:lpwstr>Chapter 09-104</vt:lpwstr>
  </property>
</Properties>
</file>